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1"/>
    <p:sldMasterId id="2147483677" r:id="rId2"/>
    <p:sldMasterId id="2147483703" r:id="rId3"/>
    <p:sldMasterId id="2147483708" r:id="rId4"/>
  </p:sldMasterIdLst>
  <p:notesMasterIdLst>
    <p:notesMasterId r:id="rId19"/>
  </p:notesMasterIdLst>
  <p:handoutMasterIdLst>
    <p:handoutMasterId r:id="rId20"/>
  </p:handoutMasterIdLst>
  <p:sldIdLst>
    <p:sldId id="302" r:id="rId5"/>
    <p:sldId id="305" r:id="rId6"/>
    <p:sldId id="306" r:id="rId7"/>
    <p:sldId id="316" r:id="rId8"/>
    <p:sldId id="318" r:id="rId9"/>
    <p:sldId id="313" r:id="rId10"/>
    <p:sldId id="303" r:id="rId11"/>
    <p:sldId id="308" r:id="rId12"/>
    <p:sldId id="309" r:id="rId13"/>
    <p:sldId id="314" r:id="rId14"/>
    <p:sldId id="311" r:id="rId15"/>
    <p:sldId id="310" r:id="rId16"/>
    <p:sldId id="312" r:id="rId17"/>
    <p:sldId id="315" r:id="rId18"/>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D3E0"/>
    <a:srgbClr val="D0E3EA"/>
    <a:srgbClr val="FCDDCF"/>
    <a:srgbClr val="CDDDCF"/>
    <a:srgbClr val="D0E3E0"/>
    <a:srgbClr val="D0EDE0"/>
    <a:srgbClr val="DA291C"/>
    <a:srgbClr val="C3C6A8"/>
    <a:srgbClr val="E87722"/>
    <a:srgbClr val="B7C9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5667" autoAdjust="0"/>
    <p:restoredTop sz="94750" autoAdjust="0"/>
  </p:normalViewPr>
  <p:slideViewPr>
    <p:cSldViewPr snapToGrid="0" snapToObjects="1">
      <p:cViewPr varScale="1">
        <p:scale>
          <a:sx n="95" d="100"/>
          <a:sy n="95" d="100"/>
        </p:scale>
        <p:origin x="-90" y="-3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EB508D-0EF0-4980-9578-1E8F691EA8F6}"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9E138E29-72E5-42F0-94B4-62F9ED86BAA9}">
      <dgm:prSet phldrT="[Text]" custT="1"/>
      <dgm:spPr/>
      <dgm:t>
        <a:bodyPr/>
        <a:lstStyle/>
        <a:p>
          <a:r>
            <a:rPr lang="en-US" sz="1800" b="1" dirty="0" smtClean="0">
              <a:latin typeface="+mj-lt"/>
              <a:cs typeface="Arial" pitchFamily="34" charset="0"/>
            </a:rPr>
            <a:t>Execute with excellence</a:t>
          </a:r>
          <a:endParaRPr lang="en-US" sz="1800" b="1" dirty="0">
            <a:latin typeface="+mj-lt"/>
            <a:cs typeface="Arial" pitchFamily="34" charset="0"/>
          </a:endParaRPr>
        </a:p>
      </dgm:t>
    </dgm:pt>
    <dgm:pt modelId="{DAC07E29-DE2A-495A-B243-7B638F9E955A}" type="parTrans" cxnId="{13A1B5C3-14D8-4F62-A118-7ACFDE234943}">
      <dgm:prSet/>
      <dgm:spPr/>
      <dgm:t>
        <a:bodyPr/>
        <a:lstStyle/>
        <a:p>
          <a:endParaRPr lang="en-US" sz="2000">
            <a:latin typeface="+mj-lt"/>
            <a:cs typeface="Arial" pitchFamily="34" charset="0"/>
          </a:endParaRPr>
        </a:p>
      </dgm:t>
    </dgm:pt>
    <dgm:pt modelId="{8B27034B-93E9-49CF-9AFB-9537A056EDE1}" type="sibTrans" cxnId="{13A1B5C3-14D8-4F62-A118-7ACFDE234943}">
      <dgm:prSet/>
      <dgm:spPr/>
      <dgm:t>
        <a:bodyPr/>
        <a:lstStyle/>
        <a:p>
          <a:endParaRPr lang="en-US" sz="2000">
            <a:latin typeface="+mj-lt"/>
            <a:cs typeface="Arial" pitchFamily="34" charset="0"/>
          </a:endParaRPr>
        </a:p>
      </dgm:t>
    </dgm:pt>
    <dgm:pt modelId="{9775DA3F-000E-40DB-AAB4-D5BFF0AFFB29}">
      <dgm:prSet phldrT="[Text]" custT="1"/>
      <dgm:spPr/>
      <dgm:t>
        <a:bodyPr/>
        <a:lstStyle/>
        <a:p>
          <a:r>
            <a:rPr lang="en-US" sz="1800" b="1" dirty="0" smtClean="0">
              <a:latin typeface="+mj-lt"/>
              <a:cs typeface="Arial" pitchFamily="34" charset="0"/>
            </a:rPr>
            <a:t>Invest in new business strategically</a:t>
          </a:r>
          <a:endParaRPr lang="en-US" sz="1800" b="1" dirty="0">
            <a:latin typeface="+mj-lt"/>
            <a:cs typeface="Arial" pitchFamily="34" charset="0"/>
          </a:endParaRPr>
        </a:p>
      </dgm:t>
    </dgm:pt>
    <dgm:pt modelId="{D27FEAE9-790A-4A0B-A29D-FA4774326AD7}" type="parTrans" cxnId="{E7616A5E-42C0-41C0-BB7C-6E5E0CE73D95}">
      <dgm:prSet/>
      <dgm:spPr/>
      <dgm:t>
        <a:bodyPr/>
        <a:lstStyle/>
        <a:p>
          <a:endParaRPr lang="en-US" sz="2000">
            <a:latin typeface="+mj-lt"/>
            <a:cs typeface="Arial" pitchFamily="34" charset="0"/>
          </a:endParaRPr>
        </a:p>
      </dgm:t>
    </dgm:pt>
    <dgm:pt modelId="{E3D956E8-E45E-4F58-8FE4-FB59C103FBFE}" type="sibTrans" cxnId="{E7616A5E-42C0-41C0-BB7C-6E5E0CE73D95}">
      <dgm:prSet/>
      <dgm:spPr/>
      <dgm:t>
        <a:bodyPr/>
        <a:lstStyle/>
        <a:p>
          <a:endParaRPr lang="en-US" sz="2000">
            <a:latin typeface="+mj-lt"/>
            <a:cs typeface="Arial" pitchFamily="34" charset="0"/>
          </a:endParaRPr>
        </a:p>
      </dgm:t>
    </dgm:pt>
    <dgm:pt modelId="{E3A989AA-919B-4042-9055-805C809FF8C2}">
      <dgm:prSet phldrT="[Text]" custT="1"/>
      <dgm:spPr/>
      <dgm:t>
        <a:bodyPr/>
        <a:lstStyle/>
        <a:p>
          <a:r>
            <a:rPr lang="en-US" sz="1800" b="1" dirty="0" smtClean="0">
              <a:latin typeface="+mj-lt"/>
              <a:cs typeface="Arial" pitchFamily="34" charset="0"/>
            </a:rPr>
            <a:t>Strengthen new business development processes</a:t>
          </a:r>
          <a:endParaRPr lang="en-US" sz="1800" b="1" dirty="0">
            <a:latin typeface="+mj-lt"/>
            <a:cs typeface="Arial" pitchFamily="34" charset="0"/>
          </a:endParaRPr>
        </a:p>
      </dgm:t>
    </dgm:pt>
    <dgm:pt modelId="{E0B6C706-C332-446F-8A39-F7021AEFDB00}" type="parTrans" cxnId="{B7215552-1725-4D48-B7F7-1AF8FA8A90E0}">
      <dgm:prSet/>
      <dgm:spPr/>
      <dgm:t>
        <a:bodyPr/>
        <a:lstStyle/>
        <a:p>
          <a:endParaRPr lang="en-US" sz="2000">
            <a:latin typeface="+mj-lt"/>
            <a:cs typeface="Arial" pitchFamily="34" charset="0"/>
          </a:endParaRPr>
        </a:p>
      </dgm:t>
    </dgm:pt>
    <dgm:pt modelId="{37E29F5F-957C-47EE-B32C-9FF2F554B554}" type="sibTrans" cxnId="{B7215552-1725-4D48-B7F7-1AF8FA8A90E0}">
      <dgm:prSet/>
      <dgm:spPr/>
      <dgm:t>
        <a:bodyPr/>
        <a:lstStyle/>
        <a:p>
          <a:endParaRPr lang="en-US" sz="2000">
            <a:latin typeface="+mj-lt"/>
            <a:cs typeface="Arial" pitchFamily="34" charset="0"/>
          </a:endParaRPr>
        </a:p>
      </dgm:t>
    </dgm:pt>
    <dgm:pt modelId="{D32817AE-4F83-4E13-BD88-7298F9213A5B}">
      <dgm:prSet phldrT="[Text]" custT="1"/>
      <dgm:spPr/>
      <dgm:t>
        <a:bodyPr/>
        <a:lstStyle/>
        <a:p>
          <a:pPr marL="111125" marR="0" indent="-111125"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Develop robust opportunity pipeline</a:t>
          </a:r>
          <a:endParaRPr lang="en-US" sz="1200" dirty="0">
            <a:latin typeface="+mj-lt"/>
            <a:cs typeface="Arial" pitchFamily="34" charset="0"/>
          </a:endParaRPr>
        </a:p>
      </dgm:t>
    </dgm:pt>
    <dgm:pt modelId="{9B0FE5B1-854A-4AC0-B057-88D57614AB51}" type="parTrans" cxnId="{0D19C14A-7529-4AAF-9B57-6D46BA0A3821}">
      <dgm:prSet/>
      <dgm:spPr/>
      <dgm:t>
        <a:bodyPr/>
        <a:lstStyle/>
        <a:p>
          <a:endParaRPr lang="en-US" sz="2000">
            <a:latin typeface="+mj-lt"/>
            <a:cs typeface="Arial" pitchFamily="34" charset="0"/>
          </a:endParaRPr>
        </a:p>
      </dgm:t>
    </dgm:pt>
    <dgm:pt modelId="{58CAA729-F640-4905-B65B-5CFB1AA109A5}" type="sibTrans" cxnId="{0D19C14A-7529-4AAF-9B57-6D46BA0A3821}">
      <dgm:prSet/>
      <dgm:spPr/>
      <dgm:t>
        <a:bodyPr/>
        <a:lstStyle/>
        <a:p>
          <a:endParaRPr lang="en-US" sz="2000">
            <a:latin typeface="+mj-lt"/>
            <a:cs typeface="Arial" pitchFamily="34" charset="0"/>
          </a:endParaRPr>
        </a:p>
      </dgm:t>
    </dgm:pt>
    <dgm:pt modelId="{1452684E-6A13-43A0-9D18-FB23AC7A5696}">
      <dgm:prSet custT="1"/>
      <dgm:spPr/>
      <dgm:t>
        <a:bodyPr/>
        <a:lstStyle/>
        <a:p>
          <a:r>
            <a:rPr lang="en-US" sz="1800" b="1" dirty="0" smtClean="0">
              <a:latin typeface="+mj-lt"/>
              <a:cs typeface="Arial" pitchFamily="34" charset="0"/>
            </a:rPr>
            <a:t>Strengthen reputational capital</a:t>
          </a:r>
          <a:endParaRPr lang="en-US" sz="1800" b="1" dirty="0">
            <a:latin typeface="+mj-lt"/>
            <a:cs typeface="Arial" pitchFamily="34" charset="0"/>
          </a:endParaRPr>
        </a:p>
      </dgm:t>
    </dgm:pt>
    <dgm:pt modelId="{F4380B91-1AFD-4296-9431-118D09F60F7A}" type="parTrans" cxnId="{31AF8B46-3D36-46C7-8E8A-753A7B23FDB2}">
      <dgm:prSet/>
      <dgm:spPr/>
      <dgm:t>
        <a:bodyPr/>
        <a:lstStyle/>
        <a:p>
          <a:endParaRPr lang="en-US" sz="2000">
            <a:latin typeface="+mj-lt"/>
            <a:cs typeface="Arial" pitchFamily="34" charset="0"/>
          </a:endParaRPr>
        </a:p>
      </dgm:t>
    </dgm:pt>
    <dgm:pt modelId="{CF37EED4-AD43-4FE9-8FF8-E778A1C0650F}" type="sibTrans" cxnId="{31AF8B46-3D36-46C7-8E8A-753A7B23FDB2}">
      <dgm:prSet/>
      <dgm:spPr/>
      <dgm:t>
        <a:bodyPr/>
        <a:lstStyle/>
        <a:p>
          <a:endParaRPr lang="en-US" sz="2000">
            <a:latin typeface="+mj-lt"/>
            <a:cs typeface="Arial" pitchFamily="34" charset="0"/>
          </a:endParaRPr>
        </a:p>
      </dgm:t>
    </dgm:pt>
    <dgm:pt modelId="{8A255060-A355-47D4-8A1B-794AB8AD41C2}">
      <dgm:prSet phldrT="[Text]" custT="1"/>
      <dgm:spPr>
        <a:solidFill>
          <a:schemeClr val="accent2">
            <a:lumMod val="40000"/>
            <a:lumOff val="60000"/>
            <a:alpha val="90000"/>
          </a:schemeClr>
        </a:solidFill>
        <a:ln>
          <a:noFill/>
        </a:ln>
      </dgm:spPr>
      <dgm:t>
        <a:bodyPr/>
        <a:lstStyle/>
        <a:p>
          <a:pPr marL="115888" marR="0" indent="-115888"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Focus on project/contract management and compliance</a:t>
          </a:r>
          <a:endParaRPr lang="en-US" sz="1200" dirty="0">
            <a:latin typeface="+mj-lt"/>
            <a:cs typeface="Arial" pitchFamily="34" charset="0"/>
          </a:endParaRPr>
        </a:p>
      </dgm:t>
    </dgm:pt>
    <dgm:pt modelId="{357A4B3D-9F75-46F2-AB7D-D5D4123D88F9}" type="parTrans" cxnId="{4A59F245-3931-4267-BD22-720B1F160259}">
      <dgm:prSet/>
      <dgm:spPr/>
      <dgm:t>
        <a:bodyPr/>
        <a:lstStyle/>
        <a:p>
          <a:endParaRPr lang="en-US" sz="2000">
            <a:latin typeface="+mj-lt"/>
            <a:cs typeface="Arial" pitchFamily="34" charset="0"/>
          </a:endParaRPr>
        </a:p>
      </dgm:t>
    </dgm:pt>
    <dgm:pt modelId="{F79EC9A5-C915-4ABC-88E4-2DC0C9C8AF61}" type="sibTrans" cxnId="{4A59F245-3931-4267-BD22-720B1F160259}">
      <dgm:prSet/>
      <dgm:spPr/>
      <dgm:t>
        <a:bodyPr/>
        <a:lstStyle/>
        <a:p>
          <a:endParaRPr lang="en-US" sz="2000">
            <a:latin typeface="+mj-lt"/>
            <a:cs typeface="Arial" pitchFamily="34" charset="0"/>
          </a:endParaRPr>
        </a:p>
      </dgm:t>
    </dgm:pt>
    <dgm:pt modelId="{F5BD5C0E-4E05-426B-890D-7C97D8D85474}">
      <dgm:prSet phldrT="[Text]" custT="1"/>
      <dgm:spPr/>
      <dgm:t>
        <a:bodyPr/>
        <a:lstStyle/>
        <a:p>
          <a:pPr marL="115888" indent="-115888">
            <a:lnSpc>
              <a:spcPct val="85000"/>
            </a:lnSpc>
            <a:spcAft>
              <a:spcPts val="0"/>
            </a:spcAft>
          </a:pPr>
          <a:r>
            <a:rPr lang="en-US" sz="1200" dirty="0" smtClean="0"/>
            <a:t>Ensure re-bids and global/division priority bids are fully resourced</a:t>
          </a:r>
          <a:endParaRPr lang="en-US" sz="1200" dirty="0">
            <a:latin typeface="+mj-lt"/>
            <a:cs typeface="Arial" pitchFamily="34" charset="0"/>
          </a:endParaRPr>
        </a:p>
      </dgm:t>
    </dgm:pt>
    <dgm:pt modelId="{6525F081-5593-40A0-944C-332C43DF3113}" type="parTrans" cxnId="{BACAA129-E6AB-4E73-8C14-16F00045B177}">
      <dgm:prSet/>
      <dgm:spPr/>
      <dgm:t>
        <a:bodyPr/>
        <a:lstStyle/>
        <a:p>
          <a:endParaRPr lang="en-US" sz="2000">
            <a:latin typeface="+mj-lt"/>
            <a:cs typeface="Arial" pitchFamily="34" charset="0"/>
          </a:endParaRPr>
        </a:p>
      </dgm:t>
    </dgm:pt>
    <dgm:pt modelId="{2E029BF8-A14A-408F-8588-FD35126F7D23}" type="sibTrans" cxnId="{BACAA129-E6AB-4E73-8C14-16F00045B177}">
      <dgm:prSet/>
      <dgm:spPr/>
      <dgm:t>
        <a:bodyPr/>
        <a:lstStyle/>
        <a:p>
          <a:endParaRPr lang="en-US" sz="2000">
            <a:latin typeface="+mj-lt"/>
            <a:cs typeface="Arial" pitchFamily="34" charset="0"/>
          </a:endParaRPr>
        </a:p>
      </dgm:t>
    </dgm:pt>
    <dgm:pt modelId="{65CFA4D0-8374-44D0-A2D2-694DFAC0F3D2}">
      <dgm:prSet custT="1"/>
      <dgm:spPr/>
      <dgm:t>
        <a:bodyPr/>
        <a:lstStyle/>
        <a:p>
          <a:pPr>
            <a:lnSpc>
              <a:spcPct val="85000"/>
            </a:lnSpc>
            <a:spcAft>
              <a:spcPts val="0"/>
            </a:spcAft>
          </a:pPr>
          <a:r>
            <a:rPr lang="en-US" sz="1200" dirty="0" smtClean="0">
              <a:latin typeface="+mj-lt"/>
              <a:cs typeface="Arial" pitchFamily="34" charset="0"/>
            </a:rPr>
            <a:t>Focus on reputational capital and thought leadership through technical segments</a:t>
          </a:r>
          <a:endParaRPr lang="en-US" sz="1200" dirty="0">
            <a:latin typeface="+mj-lt"/>
            <a:cs typeface="Arial" pitchFamily="34" charset="0"/>
          </a:endParaRPr>
        </a:p>
      </dgm:t>
    </dgm:pt>
    <dgm:pt modelId="{F6423CB0-26A4-4D15-A190-973F8DF159E3}" type="parTrans" cxnId="{2450F2C5-59D0-4C7F-A7D7-F10F8103F5D1}">
      <dgm:prSet/>
      <dgm:spPr/>
      <dgm:t>
        <a:bodyPr/>
        <a:lstStyle/>
        <a:p>
          <a:endParaRPr lang="en-US" sz="2000">
            <a:latin typeface="+mj-lt"/>
            <a:cs typeface="Arial" pitchFamily="34" charset="0"/>
          </a:endParaRPr>
        </a:p>
      </dgm:t>
    </dgm:pt>
    <dgm:pt modelId="{BE653DC9-F5AA-41C0-A661-2FCCF6B7293A}" type="sibTrans" cxnId="{2450F2C5-59D0-4C7F-A7D7-F10F8103F5D1}">
      <dgm:prSet/>
      <dgm:spPr/>
      <dgm:t>
        <a:bodyPr/>
        <a:lstStyle/>
        <a:p>
          <a:endParaRPr lang="en-US" sz="2000">
            <a:latin typeface="+mj-lt"/>
            <a:cs typeface="Arial" pitchFamily="34" charset="0"/>
          </a:endParaRPr>
        </a:p>
      </dgm:t>
    </dgm:pt>
    <dgm:pt modelId="{592335C0-87BC-4AD3-8F40-75C8C4032512}">
      <dgm:prSet custT="1"/>
      <dgm:spPr/>
      <dgm:t>
        <a:bodyPr/>
        <a:lstStyle/>
        <a:p>
          <a:r>
            <a:rPr lang="en-US" sz="1800" b="1" dirty="0" smtClean="0"/>
            <a:t>Refine operating model for efficiency/competitiveness</a:t>
          </a:r>
        </a:p>
      </dgm:t>
    </dgm:pt>
    <dgm:pt modelId="{7354CC95-5534-40C4-A52B-55C2E05AF86C}" type="parTrans" cxnId="{8259E1CB-0595-41EA-8EA5-909DCFE2974D}">
      <dgm:prSet/>
      <dgm:spPr/>
      <dgm:t>
        <a:bodyPr/>
        <a:lstStyle/>
        <a:p>
          <a:endParaRPr lang="en-US"/>
        </a:p>
      </dgm:t>
    </dgm:pt>
    <dgm:pt modelId="{7ED69249-735E-4535-88B2-38F15BB93196}" type="sibTrans" cxnId="{8259E1CB-0595-41EA-8EA5-909DCFE2974D}">
      <dgm:prSet/>
      <dgm:spPr/>
      <dgm:t>
        <a:bodyPr/>
        <a:lstStyle/>
        <a:p>
          <a:endParaRPr lang="en-US"/>
        </a:p>
      </dgm:t>
    </dgm:pt>
    <dgm:pt modelId="{B1BB8BA6-B7FE-4EE3-879F-71098740DAC8}">
      <dgm:prSet custT="1"/>
      <dgm:spPr/>
      <dgm:t>
        <a:bodyPr/>
        <a:lstStyle/>
        <a:p>
          <a:pPr marL="111125" marR="0" indent="-111125"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Test alternative business models, including bidding through </a:t>
          </a:r>
          <a:r>
            <a:rPr lang="en-US" sz="1200" dirty="0" err="1" smtClean="0">
              <a:latin typeface="+mj-lt"/>
              <a:cs typeface="Arial" pitchFamily="34" charset="0"/>
            </a:rPr>
            <a:t>Abt</a:t>
          </a:r>
          <a:r>
            <a:rPr lang="en-US" sz="1200" dirty="0" smtClean="0">
              <a:latin typeface="+mj-lt"/>
              <a:cs typeface="Arial" pitchFamily="34" charset="0"/>
            </a:rPr>
            <a:t> JTA</a:t>
          </a:r>
          <a:endParaRPr lang="en-US" sz="1200" dirty="0">
            <a:latin typeface="+mj-lt"/>
            <a:cs typeface="Arial" pitchFamily="34" charset="0"/>
          </a:endParaRPr>
        </a:p>
      </dgm:t>
    </dgm:pt>
    <dgm:pt modelId="{DB3FC0C3-6BBA-4028-9959-8C9BE96FA788}" type="parTrans" cxnId="{6D8EEDA0-34F9-48B9-B35D-A642940D353B}">
      <dgm:prSet/>
      <dgm:spPr/>
      <dgm:t>
        <a:bodyPr/>
        <a:lstStyle/>
        <a:p>
          <a:endParaRPr lang="en-US"/>
        </a:p>
      </dgm:t>
    </dgm:pt>
    <dgm:pt modelId="{7952830C-B678-4D88-886F-9E0C8910E447}" type="sibTrans" cxnId="{6D8EEDA0-34F9-48B9-B35D-A642940D353B}">
      <dgm:prSet/>
      <dgm:spPr/>
      <dgm:t>
        <a:bodyPr/>
        <a:lstStyle/>
        <a:p>
          <a:endParaRPr lang="en-US"/>
        </a:p>
      </dgm:t>
    </dgm:pt>
    <dgm:pt modelId="{DA944E37-20A3-4759-9EE5-E22472E18E02}">
      <dgm:prSet custT="1"/>
      <dgm:spPr>
        <a:solidFill>
          <a:schemeClr val="bg1">
            <a:lumMod val="65000"/>
          </a:schemeClr>
        </a:solidFill>
      </dgm:spPr>
      <dgm:t>
        <a:bodyPr/>
        <a:lstStyle/>
        <a:p>
          <a:r>
            <a:rPr lang="en-US" sz="1800" b="1" dirty="0" smtClean="0"/>
            <a:t>Invest in developing human resources</a:t>
          </a:r>
          <a:endParaRPr lang="en-US" sz="1800" b="1" dirty="0"/>
        </a:p>
      </dgm:t>
    </dgm:pt>
    <dgm:pt modelId="{4C8FC792-F3F8-4581-9761-F272CB8F064C}" type="parTrans" cxnId="{F22B1491-50EA-404F-933F-9C858E20C277}">
      <dgm:prSet/>
      <dgm:spPr/>
      <dgm:t>
        <a:bodyPr/>
        <a:lstStyle/>
        <a:p>
          <a:endParaRPr lang="en-US"/>
        </a:p>
      </dgm:t>
    </dgm:pt>
    <dgm:pt modelId="{BA2999FF-602C-40E6-ABE4-63065ECAA710}" type="sibTrans" cxnId="{F22B1491-50EA-404F-933F-9C858E20C277}">
      <dgm:prSet/>
      <dgm:spPr/>
      <dgm:t>
        <a:bodyPr/>
        <a:lstStyle/>
        <a:p>
          <a:endParaRPr lang="en-US"/>
        </a:p>
      </dgm:t>
    </dgm:pt>
    <dgm:pt modelId="{19249E00-BF96-4ABB-8858-ED6CC746FD06}">
      <dgm:prSet custT="1"/>
      <dgm:spPr>
        <a:solidFill>
          <a:schemeClr val="bg1">
            <a:lumMod val="85000"/>
            <a:alpha val="90000"/>
          </a:schemeClr>
        </a:solidFill>
        <a:ln>
          <a:noFill/>
        </a:ln>
      </dgm:spPr>
      <dgm:t>
        <a:bodyPr/>
        <a:lstStyle/>
        <a:p>
          <a:pPr>
            <a:lnSpc>
              <a:spcPct val="85000"/>
            </a:lnSpc>
            <a:spcAft>
              <a:spcPts val="0"/>
            </a:spcAft>
          </a:pPr>
          <a:r>
            <a:rPr lang="en-US" sz="1200" dirty="0" smtClean="0">
              <a:latin typeface="+mj-lt"/>
              <a:cs typeface="Arial" pitchFamily="34" charset="0"/>
            </a:rPr>
            <a:t>Improve utilization and coverage of staff</a:t>
          </a:r>
          <a:endParaRPr lang="en-US" sz="1200" dirty="0">
            <a:latin typeface="+mj-lt"/>
            <a:cs typeface="Arial" pitchFamily="34" charset="0"/>
          </a:endParaRPr>
        </a:p>
      </dgm:t>
    </dgm:pt>
    <dgm:pt modelId="{9C27BBB7-B408-4B9C-B10D-F436E27BFF58}" type="parTrans" cxnId="{919832B0-F4E0-42B3-B281-684125639C8F}">
      <dgm:prSet/>
      <dgm:spPr/>
      <dgm:t>
        <a:bodyPr/>
        <a:lstStyle/>
        <a:p>
          <a:endParaRPr lang="en-US"/>
        </a:p>
      </dgm:t>
    </dgm:pt>
    <dgm:pt modelId="{E3911D7D-25B4-4954-B2B3-7BA3DC74A687}" type="sibTrans" cxnId="{919832B0-F4E0-42B3-B281-684125639C8F}">
      <dgm:prSet/>
      <dgm:spPr/>
      <dgm:t>
        <a:bodyPr/>
        <a:lstStyle/>
        <a:p>
          <a:endParaRPr lang="en-US"/>
        </a:p>
      </dgm:t>
    </dgm:pt>
    <dgm:pt modelId="{F993F597-2E23-4BE9-8136-D520F0C5AFBE}">
      <dgm:prSet phldrT="[Text]" custT="1"/>
      <dgm:spPr>
        <a:solidFill>
          <a:schemeClr val="accent2">
            <a:lumMod val="40000"/>
            <a:lumOff val="60000"/>
            <a:alpha val="90000"/>
          </a:schemeClr>
        </a:solidFill>
        <a:ln>
          <a:noFill/>
        </a:ln>
      </dgm:spPr>
      <dgm:t>
        <a:bodyPr/>
        <a:lstStyle/>
        <a:p>
          <a:pPr marL="115888" marR="0" indent="-115888"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Proactively manage client satisfaction</a:t>
          </a:r>
          <a:endParaRPr lang="en-US" sz="1200" dirty="0">
            <a:latin typeface="+mj-lt"/>
            <a:cs typeface="Arial" pitchFamily="34" charset="0"/>
          </a:endParaRPr>
        </a:p>
      </dgm:t>
    </dgm:pt>
    <dgm:pt modelId="{00163FEE-86F8-4A7C-A32D-FBBD7410303A}" type="parTrans" cxnId="{92BD3725-05A4-40EC-ABCD-63C74D785BC6}">
      <dgm:prSet/>
      <dgm:spPr/>
      <dgm:t>
        <a:bodyPr/>
        <a:lstStyle/>
        <a:p>
          <a:endParaRPr lang="en-US"/>
        </a:p>
      </dgm:t>
    </dgm:pt>
    <dgm:pt modelId="{18D0090C-F909-4171-8915-C37B5EAEBF98}" type="sibTrans" cxnId="{92BD3725-05A4-40EC-ABCD-63C74D785BC6}">
      <dgm:prSet/>
      <dgm:spPr/>
      <dgm:t>
        <a:bodyPr/>
        <a:lstStyle/>
        <a:p>
          <a:endParaRPr lang="en-US"/>
        </a:p>
      </dgm:t>
    </dgm:pt>
    <dgm:pt modelId="{F5C5C66F-5612-4C73-9236-20F3E087F35C}">
      <dgm:prSet phldrT="[Text]" custT="1"/>
      <dgm:spPr>
        <a:solidFill>
          <a:schemeClr val="accent2">
            <a:lumMod val="40000"/>
            <a:lumOff val="60000"/>
            <a:alpha val="90000"/>
          </a:schemeClr>
        </a:solidFill>
        <a:ln>
          <a:noFill/>
        </a:ln>
      </dgm:spPr>
      <dgm:t>
        <a:bodyPr/>
        <a:lstStyle/>
        <a:p>
          <a:pPr marL="115888" marR="0" indent="-115888"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Ensure quality of technical interventions</a:t>
          </a:r>
          <a:endParaRPr lang="en-US" sz="1200" dirty="0">
            <a:latin typeface="+mj-lt"/>
            <a:cs typeface="Arial" pitchFamily="34" charset="0"/>
          </a:endParaRPr>
        </a:p>
      </dgm:t>
    </dgm:pt>
    <dgm:pt modelId="{26F6992B-9D7A-4CCA-92CB-9E9B2D39D4E6}" type="parTrans" cxnId="{90221EDB-2FFD-4226-98C8-DF2C72B2052F}">
      <dgm:prSet/>
      <dgm:spPr/>
      <dgm:t>
        <a:bodyPr/>
        <a:lstStyle/>
        <a:p>
          <a:endParaRPr lang="en-US"/>
        </a:p>
      </dgm:t>
    </dgm:pt>
    <dgm:pt modelId="{1BCD93A7-0403-4E95-B905-52A888214420}" type="sibTrans" cxnId="{90221EDB-2FFD-4226-98C8-DF2C72B2052F}">
      <dgm:prSet/>
      <dgm:spPr/>
      <dgm:t>
        <a:bodyPr/>
        <a:lstStyle/>
        <a:p>
          <a:endParaRPr lang="en-US"/>
        </a:p>
      </dgm:t>
    </dgm:pt>
    <dgm:pt modelId="{118502A4-6E60-4945-9793-0ED3749763F1}">
      <dgm:prSet phldrT="[Text]" custT="1"/>
      <dgm:spPr>
        <a:solidFill>
          <a:schemeClr val="accent2">
            <a:lumMod val="40000"/>
            <a:lumOff val="60000"/>
            <a:alpha val="90000"/>
          </a:schemeClr>
        </a:solidFill>
        <a:ln>
          <a:noFill/>
        </a:ln>
      </dgm:spPr>
      <dgm:t>
        <a:bodyPr/>
        <a:lstStyle/>
        <a:p>
          <a:pPr marL="115888" marR="0" indent="-115888" defTabSz="914400" eaLnBrk="1" fontAlgn="auto" latinLnBrk="0" hangingPunct="1">
            <a:lnSpc>
              <a:spcPct val="85000"/>
            </a:lnSpc>
            <a:spcBef>
              <a:spcPts val="0"/>
            </a:spcBef>
            <a:spcAft>
              <a:spcPts val="0"/>
            </a:spcAft>
            <a:buClrTx/>
            <a:buSzTx/>
            <a:buFontTx/>
            <a:buNone/>
            <a:tabLst/>
            <a:defRPr/>
          </a:pPr>
          <a:r>
            <a:rPr lang="en-US" sz="1200" dirty="0" smtClean="0">
              <a:latin typeface="+mj-lt"/>
              <a:cs typeface="Arial" pitchFamily="34" charset="0"/>
            </a:rPr>
            <a:t>Improve in-country collaboration and coordination across projects</a:t>
          </a:r>
          <a:endParaRPr lang="en-US" sz="1200" dirty="0">
            <a:latin typeface="+mj-lt"/>
            <a:cs typeface="Arial" pitchFamily="34" charset="0"/>
          </a:endParaRPr>
        </a:p>
      </dgm:t>
    </dgm:pt>
    <dgm:pt modelId="{9C390BED-F99A-4C09-A760-9BDFB1366A9E}" type="parTrans" cxnId="{6167F060-47D3-4F3A-96E7-9BE06E54DA9D}">
      <dgm:prSet/>
      <dgm:spPr/>
      <dgm:t>
        <a:bodyPr/>
        <a:lstStyle/>
        <a:p>
          <a:endParaRPr lang="en-US"/>
        </a:p>
      </dgm:t>
    </dgm:pt>
    <dgm:pt modelId="{09EA12C8-FDBF-4293-B0EC-1BE44CD5A538}" type="sibTrans" cxnId="{6167F060-47D3-4F3A-96E7-9BE06E54DA9D}">
      <dgm:prSet/>
      <dgm:spPr/>
      <dgm:t>
        <a:bodyPr/>
        <a:lstStyle/>
        <a:p>
          <a:endParaRPr lang="en-US"/>
        </a:p>
      </dgm:t>
    </dgm:pt>
    <dgm:pt modelId="{9CB77083-AD0C-4112-89B1-6C6932BE969A}">
      <dgm:prSet custT="1"/>
      <dgm:spPr/>
      <dgm:t>
        <a:bodyPr/>
        <a:lstStyle/>
        <a:p>
          <a:pPr>
            <a:lnSpc>
              <a:spcPct val="85000"/>
            </a:lnSpc>
            <a:spcAft>
              <a:spcPts val="0"/>
            </a:spcAft>
          </a:pPr>
          <a:r>
            <a:rPr lang="en-US" sz="1200" dirty="0" smtClean="0">
              <a:latin typeface="+mj-lt"/>
              <a:cs typeface="Arial" pitchFamily="34" charset="0"/>
            </a:rPr>
            <a:t>Invest wisely in key tech areas and priority countries</a:t>
          </a:r>
        </a:p>
      </dgm:t>
    </dgm:pt>
    <dgm:pt modelId="{668D3292-835B-446C-B091-1065C3F1D11D}" type="parTrans" cxnId="{C16AF5CE-719F-4E3E-B973-EC992D360EDF}">
      <dgm:prSet/>
      <dgm:spPr/>
      <dgm:t>
        <a:bodyPr/>
        <a:lstStyle/>
        <a:p>
          <a:endParaRPr lang="en-US"/>
        </a:p>
      </dgm:t>
    </dgm:pt>
    <dgm:pt modelId="{75611246-0249-4329-954B-2ADA39A7102A}" type="sibTrans" cxnId="{C16AF5CE-719F-4E3E-B973-EC992D360EDF}">
      <dgm:prSet/>
      <dgm:spPr/>
      <dgm:t>
        <a:bodyPr/>
        <a:lstStyle/>
        <a:p>
          <a:endParaRPr lang="en-US"/>
        </a:p>
      </dgm:t>
    </dgm:pt>
    <dgm:pt modelId="{0F9AD212-CC10-45DC-93A6-1094462798C9}">
      <dgm:prSet custT="1"/>
      <dgm:spPr/>
      <dgm:t>
        <a:bodyPr/>
        <a:lstStyle/>
        <a:p>
          <a:pPr>
            <a:lnSpc>
              <a:spcPct val="85000"/>
            </a:lnSpc>
            <a:spcAft>
              <a:spcPts val="0"/>
            </a:spcAft>
          </a:pPr>
          <a:r>
            <a:rPr lang="en-US" sz="1200" dirty="0" smtClean="0">
              <a:latin typeface="+mj-lt"/>
              <a:cs typeface="Arial" pitchFamily="34" charset="0"/>
            </a:rPr>
            <a:t>Develop strategies to enter promising new markets and diversify</a:t>
          </a:r>
        </a:p>
      </dgm:t>
    </dgm:pt>
    <dgm:pt modelId="{AD9E2797-3B66-4CD2-A9FC-42FF788DD2BE}" type="parTrans" cxnId="{62B4590A-E1FE-40E9-97DA-D001AE3B524B}">
      <dgm:prSet/>
      <dgm:spPr/>
      <dgm:t>
        <a:bodyPr/>
        <a:lstStyle/>
        <a:p>
          <a:endParaRPr lang="en-US"/>
        </a:p>
      </dgm:t>
    </dgm:pt>
    <dgm:pt modelId="{2AD30218-D15C-43F4-AC66-D656815726A4}" type="sibTrans" cxnId="{62B4590A-E1FE-40E9-97DA-D001AE3B524B}">
      <dgm:prSet/>
      <dgm:spPr/>
      <dgm:t>
        <a:bodyPr/>
        <a:lstStyle/>
        <a:p>
          <a:endParaRPr lang="en-US"/>
        </a:p>
      </dgm:t>
    </dgm:pt>
    <dgm:pt modelId="{DAC031A9-5B73-4310-A189-0C71411861F0}">
      <dgm:prSet custT="1"/>
      <dgm:spPr/>
      <dgm:t>
        <a:bodyPr/>
        <a:lstStyle/>
        <a:p>
          <a:pPr>
            <a:lnSpc>
              <a:spcPct val="85000"/>
            </a:lnSpc>
            <a:spcAft>
              <a:spcPts val="0"/>
            </a:spcAft>
          </a:pPr>
          <a:r>
            <a:rPr lang="en-US" sz="1200" dirty="0" smtClean="0">
              <a:latin typeface="+mj-lt"/>
              <a:cs typeface="Arial" pitchFamily="34" charset="0"/>
            </a:rPr>
            <a:t>Continue to diversify client base</a:t>
          </a:r>
        </a:p>
      </dgm:t>
    </dgm:pt>
    <dgm:pt modelId="{29AB0EF6-6E6F-493E-BBC5-F4E5EE1AAB26}" type="parTrans" cxnId="{20835B4E-3CAA-4074-9FFC-01A26260F1F0}">
      <dgm:prSet/>
      <dgm:spPr/>
      <dgm:t>
        <a:bodyPr/>
        <a:lstStyle/>
        <a:p>
          <a:endParaRPr lang="en-US"/>
        </a:p>
      </dgm:t>
    </dgm:pt>
    <dgm:pt modelId="{18FB818C-D0A9-4257-A30C-D952B897E03A}" type="sibTrans" cxnId="{20835B4E-3CAA-4074-9FFC-01A26260F1F0}">
      <dgm:prSet/>
      <dgm:spPr/>
      <dgm:t>
        <a:bodyPr/>
        <a:lstStyle/>
        <a:p>
          <a:endParaRPr lang="en-US"/>
        </a:p>
      </dgm:t>
    </dgm:pt>
    <dgm:pt modelId="{CD84764A-E53A-44F3-B8FC-3487026AFFD5}">
      <dgm:prSet custT="1"/>
      <dgm:spPr/>
      <dgm:t>
        <a:bodyPr/>
        <a:lstStyle/>
        <a:p>
          <a:pPr>
            <a:lnSpc>
              <a:spcPct val="85000"/>
            </a:lnSpc>
            <a:spcAft>
              <a:spcPts val="0"/>
            </a:spcAft>
          </a:pPr>
          <a:r>
            <a:rPr lang="en-US" sz="1200" dirty="0" smtClean="0">
              <a:latin typeface="+mj-lt"/>
              <a:cs typeface="Arial" pitchFamily="34" charset="0"/>
            </a:rPr>
            <a:t>Implement decision gate/color review process</a:t>
          </a:r>
        </a:p>
      </dgm:t>
    </dgm:pt>
    <dgm:pt modelId="{0C9E8ECE-0701-4BF8-93A7-3BE75ED13ABC}" type="parTrans" cxnId="{DE0493AD-BB16-4F75-9E45-5AB1ED5551EC}">
      <dgm:prSet/>
      <dgm:spPr/>
      <dgm:t>
        <a:bodyPr/>
        <a:lstStyle/>
        <a:p>
          <a:endParaRPr lang="en-US"/>
        </a:p>
      </dgm:t>
    </dgm:pt>
    <dgm:pt modelId="{4DE413B9-231C-4E23-B839-A075EA146D0A}" type="sibTrans" cxnId="{DE0493AD-BB16-4F75-9E45-5AB1ED5551EC}">
      <dgm:prSet/>
      <dgm:spPr/>
      <dgm:t>
        <a:bodyPr/>
        <a:lstStyle/>
        <a:p>
          <a:endParaRPr lang="en-US"/>
        </a:p>
      </dgm:t>
    </dgm:pt>
    <dgm:pt modelId="{527D6BFB-C265-43D0-AC68-ABEC9BB090E5}">
      <dgm:prSet custT="1"/>
      <dgm:spPr/>
      <dgm:t>
        <a:bodyPr/>
        <a:lstStyle/>
        <a:p>
          <a:pPr>
            <a:lnSpc>
              <a:spcPct val="85000"/>
            </a:lnSpc>
            <a:spcAft>
              <a:spcPts val="0"/>
            </a:spcAft>
          </a:pPr>
          <a:r>
            <a:rPr lang="en-US" sz="1200" dirty="0" smtClean="0">
              <a:latin typeface="+mj-lt"/>
              <a:cs typeface="Arial" pitchFamily="34" charset="0"/>
            </a:rPr>
            <a:t>Introduce country capture lead and quality mentor roles</a:t>
          </a:r>
        </a:p>
      </dgm:t>
    </dgm:pt>
    <dgm:pt modelId="{D3E10621-555F-4C44-AF12-83758295220F}" type="parTrans" cxnId="{5351B41B-7ED3-4164-9ACF-664FBC64E463}">
      <dgm:prSet/>
      <dgm:spPr/>
      <dgm:t>
        <a:bodyPr/>
        <a:lstStyle/>
        <a:p>
          <a:endParaRPr lang="en-US"/>
        </a:p>
      </dgm:t>
    </dgm:pt>
    <dgm:pt modelId="{F5BE54D3-58BB-40CB-811C-7C9EF729E3A5}" type="sibTrans" cxnId="{5351B41B-7ED3-4164-9ACF-664FBC64E463}">
      <dgm:prSet/>
      <dgm:spPr/>
      <dgm:t>
        <a:bodyPr/>
        <a:lstStyle/>
        <a:p>
          <a:endParaRPr lang="en-US"/>
        </a:p>
      </dgm:t>
    </dgm:pt>
    <dgm:pt modelId="{02BB8274-0C59-4D74-9093-03D08AB1B80B}">
      <dgm:prSet custT="1"/>
      <dgm:spPr/>
      <dgm:t>
        <a:bodyPr/>
        <a:lstStyle/>
        <a:p>
          <a:pPr>
            <a:lnSpc>
              <a:spcPct val="85000"/>
            </a:lnSpc>
            <a:spcAft>
              <a:spcPts val="0"/>
            </a:spcAft>
          </a:pPr>
          <a:r>
            <a:rPr lang="en-US" sz="1200" dirty="0" smtClean="0">
              <a:latin typeface="+mj-lt"/>
              <a:cs typeface="Arial" pitchFamily="34" charset="0"/>
            </a:rPr>
            <a:t>Improve NBD culture and increase engagement</a:t>
          </a:r>
        </a:p>
      </dgm:t>
    </dgm:pt>
    <dgm:pt modelId="{BADDE58C-5DD9-4F0D-8873-95790084DB0C}" type="parTrans" cxnId="{726C6B46-128D-4C1E-B613-08F33EA2CF2A}">
      <dgm:prSet/>
      <dgm:spPr/>
      <dgm:t>
        <a:bodyPr/>
        <a:lstStyle/>
        <a:p>
          <a:endParaRPr lang="en-US"/>
        </a:p>
      </dgm:t>
    </dgm:pt>
    <dgm:pt modelId="{9E1CAF01-CC4B-498E-9B00-6932F6A5593A}" type="sibTrans" cxnId="{726C6B46-128D-4C1E-B613-08F33EA2CF2A}">
      <dgm:prSet/>
      <dgm:spPr/>
      <dgm:t>
        <a:bodyPr/>
        <a:lstStyle/>
        <a:p>
          <a:endParaRPr lang="en-US"/>
        </a:p>
      </dgm:t>
    </dgm:pt>
    <dgm:pt modelId="{C52163C0-995C-437C-8B68-135CDEE81A9F}">
      <dgm:prSet custT="1"/>
      <dgm:spPr/>
      <dgm:t>
        <a:bodyPr/>
        <a:lstStyle/>
        <a:p>
          <a:pPr>
            <a:lnSpc>
              <a:spcPct val="85000"/>
            </a:lnSpc>
            <a:spcAft>
              <a:spcPts val="0"/>
            </a:spcAft>
          </a:pPr>
          <a:r>
            <a:rPr lang="en-US" sz="1200" dirty="0" smtClean="0">
              <a:latin typeface="+mj-lt"/>
              <a:cs typeface="Arial" pitchFamily="34" charset="0"/>
            </a:rPr>
            <a:t>Develop strategy to better understand clients and competitors</a:t>
          </a:r>
        </a:p>
      </dgm:t>
    </dgm:pt>
    <dgm:pt modelId="{5E72C82B-6636-41B7-AEAA-9BC6D31808CF}" type="parTrans" cxnId="{9933F526-93E0-4BC7-8ED7-8D42C0D624FA}">
      <dgm:prSet/>
      <dgm:spPr/>
      <dgm:t>
        <a:bodyPr/>
        <a:lstStyle/>
        <a:p>
          <a:endParaRPr lang="en-US"/>
        </a:p>
      </dgm:t>
    </dgm:pt>
    <dgm:pt modelId="{3AA1F2E1-E843-4406-8F7C-71E3C9AE1070}" type="sibTrans" cxnId="{9933F526-93E0-4BC7-8ED7-8D42C0D624FA}">
      <dgm:prSet/>
      <dgm:spPr/>
      <dgm:t>
        <a:bodyPr/>
        <a:lstStyle/>
        <a:p>
          <a:endParaRPr lang="en-US"/>
        </a:p>
      </dgm:t>
    </dgm:pt>
    <dgm:pt modelId="{E8524023-0D73-406C-945E-AAD8B7EB943A}">
      <dgm:prSet custT="1"/>
      <dgm:spPr/>
      <dgm:t>
        <a:bodyPr/>
        <a:lstStyle/>
        <a:p>
          <a:pPr>
            <a:lnSpc>
              <a:spcPct val="85000"/>
            </a:lnSpc>
            <a:spcAft>
              <a:spcPts val="0"/>
            </a:spcAft>
          </a:pPr>
          <a:r>
            <a:rPr lang="en-US" sz="1200" dirty="0" smtClean="0">
              <a:latin typeface="+mj-lt"/>
              <a:cs typeface="Arial" pitchFamily="34" charset="0"/>
            </a:rPr>
            <a:t>Continue implementing competitive pricing  and VfM approaches</a:t>
          </a:r>
        </a:p>
      </dgm:t>
    </dgm:pt>
    <dgm:pt modelId="{E76D835D-3D0A-4A61-ABEA-1A344F597627}" type="parTrans" cxnId="{30B553DE-75FA-42A2-823B-89024F9C985E}">
      <dgm:prSet/>
      <dgm:spPr/>
      <dgm:t>
        <a:bodyPr/>
        <a:lstStyle/>
        <a:p>
          <a:endParaRPr lang="en-US"/>
        </a:p>
      </dgm:t>
    </dgm:pt>
    <dgm:pt modelId="{6DF7621A-FDD2-497F-AC60-0581BC9D396E}" type="sibTrans" cxnId="{30B553DE-75FA-42A2-823B-89024F9C985E}">
      <dgm:prSet/>
      <dgm:spPr/>
      <dgm:t>
        <a:bodyPr/>
        <a:lstStyle/>
        <a:p>
          <a:endParaRPr lang="en-US"/>
        </a:p>
      </dgm:t>
    </dgm:pt>
    <dgm:pt modelId="{00561A4D-630A-478A-B6C7-BF5F39EE41A2}">
      <dgm:prSet custT="1"/>
      <dgm:spPr/>
      <dgm:t>
        <a:bodyPr/>
        <a:lstStyle/>
        <a:p>
          <a:pPr>
            <a:lnSpc>
              <a:spcPct val="85000"/>
            </a:lnSpc>
            <a:spcAft>
              <a:spcPts val="0"/>
            </a:spcAft>
          </a:pPr>
          <a:r>
            <a:rPr lang="en-US" sz="1200" dirty="0" smtClean="0">
              <a:latin typeface="+mj-lt"/>
              <a:cs typeface="Arial" pitchFamily="34" charset="0"/>
            </a:rPr>
            <a:t>Develop/implement/monitor division-specific process improvements</a:t>
          </a:r>
        </a:p>
      </dgm:t>
    </dgm:pt>
    <dgm:pt modelId="{18769A1F-3C19-40CD-9C92-50AE6E721697}" type="parTrans" cxnId="{B961987D-6C89-4E54-B21F-DFAB8C35E6B9}">
      <dgm:prSet/>
      <dgm:spPr/>
      <dgm:t>
        <a:bodyPr/>
        <a:lstStyle/>
        <a:p>
          <a:endParaRPr lang="en-US"/>
        </a:p>
      </dgm:t>
    </dgm:pt>
    <dgm:pt modelId="{B8764FAA-80CB-4A7B-8AD3-9581CF573AAB}" type="sibTrans" cxnId="{B961987D-6C89-4E54-B21F-DFAB8C35E6B9}">
      <dgm:prSet/>
      <dgm:spPr/>
      <dgm:t>
        <a:bodyPr/>
        <a:lstStyle/>
        <a:p>
          <a:endParaRPr lang="en-US"/>
        </a:p>
      </dgm:t>
    </dgm:pt>
    <dgm:pt modelId="{BE2F6B5B-A3A8-41D6-B0EE-392E49D7FCDF}">
      <dgm:prSet custT="1"/>
      <dgm:spPr/>
      <dgm:t>
        <a:bodyPr/>
        <a:lstStyle/>
        <a:p>
          <a:pPr>
            <a:lnSpc>
              <a:spcPct val="85000"/>
            </a:lnSpc>
            <a:spcAft>
              <a:spcPts val="0"/>
            </a:spcAft>
          </a:pPr>
          <a:r>
            <a:rPr lang="en-US" sz="1200" dirty="0" smtClean="0">
              <a:latin typeface="+mj-lt"/>
              <a:cs typeface="Arial" pitchFamily="34" charset="0"/>
            </a:rPr>
            <a:t>Increase capacity in new business development skills at all levels</a:t>
          </a:r>
        </a:p>
      </dgm:t>
    </dgm:pt>
    <dgm:pt modelId="{A9EB0458-CA2D-409A-9FC5-DD5880A848AD}" type="parTrans" cxnId="{22BF121B-0A79-4AA9-997F-49E7DB6EE074}">
      <dgm:prSet/>
      <dgm:spPr/>
      <dgm:t>
        <a:bodyPr/>
        <a:lstStyle/>
        <a:p>
          <a:endParaRPr lang="en-US"/>
        </a:p>
      </dgm:t>
    </dgm:pt>
    <dgm:pt modelId="{9FC0CB2C-22F4-40EF-B536-0F7E5E4FB522}" type="sibTrans" cxnId="{22BF121B-0A79-4AA9-997F-49E7DB6EE074}">
      <dgm:prSet/>
      <dgm:spPr/>
      <dgm:t>
        <a:bodyPr/>
        <a:lstStyle/>
        <a:p>
          <a:endParaRPr lang="en-US"/>
        </a:p>
      </dgm:t>
    </dgm:pt>
    <dgm:pt modelId="{8F9D5A7A-FF4E-4FDA-BA33-6C21A013D93B}">
      <dgm:prSet custT="1"/>
      <dgm:spPr/>
      <dgm:t>
        <a:bodyPr/>
        <a:lstStyle/>
        <a:p>
          <a:pPr>
            <a:lnSpc>
              <a:spcPct val="85000"/>
            </a:lnSpc>
            <a:spcAft>
              <a:spcPts val="0"/>
            </a:spcAft>
          </a:pPr>
          <a:r>
            <a:rPr lang="en-US" sz="1200" dirty="0" smtClean="0">
              <a:latin typeface="+mj-lt"/>
              <a:cs typeface="Arial" pitchFamily="34" charset="0"/>
            </a:rPr>
            <a:t>Implement strategies to address retention and morale</a:t>
          </a:r>
        </a:p>
      </dgm:t>
    </dgm:pt>
    <dgm:pt modelId="{6385D9DD-BCA2-41BB-A54D-7D3A3B78A65C}" type="parTrans" cxnId="{7B42D93B-3B48-47D6-B378-2A64F272A2B3}">
      <dgm:prSet/>
      <dgm:spPr/>
      <dgm:t>
        <a:bodyPr/>
        <a:lstStyle/>
        <a:p>
          <a:endParaRPr lang="en-US"/>
        </a:p>
      </dgm:t>
    </dgm:pt>
    <dgm:pt modelId="{080EED8F-72FB-4788-BF99-85149EEBCF26}" type="sibTrans" cxnId="{7B42D93B-3B48-47D6-B378-2A64F272A2B3}">
      <dgm:prSet/>
      <dgm:spPr/>
      <dgm:t>
        <a:bodyPr/>
        <a:lstStyle/>
        <a:p>
          <a:endParaRPr lang="en-US"/>
        </a:p>
      </dgm:t>
    </dgm:pt>
    <dgm:pt modelId="{9E70CD68-C86B-48F5-A45D-37B6D045A98B}">
      <dgm:prSet custT="1"/>
      <dgm:spPr/>
      <dgm:t>
        <a:bodyPr/>
        <a:lstStyle/>
        <a:p>
          <a:pPr>
            <a:lnSpc>
              <a:spcPct val="85000"/>
            </a:lnSpc>
            <a:spcAft>
              <a:spcPts val="0"/>
            </a:spcAft>
          </a:pPr>
          <a:r>
            <a:rPr lang="en-US" sz="1200" dirty="0" smtClean="0">
              <a:latin typeface="+mj-lt"/>
              <a:cs typeface="Arial" pitchFamily="34" charset="0"/>
            </a:rPr>
            <a:t>Strengthen onboarding and orientation for new hires</a:t>
          </a:r>
        </a:p>
      </dgm:t>
    </dgm:pt>
    <dgm:pt modelId="{82C4E18C-A633-4DF4-954D-0BFB7F5A466D}" type="parTrans" cxnId="{EFD8F11A-2C1E-417A-B702-4BD139D07A5C}">
      <dgm:prSet/>
      <dgm:spPr/>
      <dgm:t>
        <a:bodyPr/>
        <a:lstStyle/>
        <a:p>
          <a:endParaRPr lang="en-US"/>
        </a:p>
      </dgm:t>
    </dgm:pt>
    <dgm:pt modelId="{F00407E6-13A8-4258-8BF2-6E173A4EE677}" type="sibTrans" cxnId="{EFD8F11A-2C1E-417A-B702-4BD139D07A5C}">
      <dgm:prSet/>
      <dgm:spPr/>
      <dgm:t>
        <a:bodyPr/>
        <a:lstStyle/>
        <a:p>
          <a:endParaRPr lang="en-US"/>
        </a:p>
      </dgm:t>
    </dgm:pt>
    <dgm:pt modelId="{A710DA23-96A8-4672-A11E-C270A1219BD8}">
      <dgm:prSet custT="1"/>
      <dgm:spPr/>
      <dgm:t>
        <a:bodyPr/>
        <a:lstStyle/>
        <a:p>
          <a:pPr>
            <a:lnSpc>
              <a:spcPct val="85000"/>
            </a:lnSpc>
            <a:spcAft>
              <a:spcPts val="0"/>
            </a:spcAft>
          </a:pPr>
          <a:r>
            <a:rPr lang="en-US" sz="1200" dirty="0" smtClean="0">
              <a:latin typeface="+mj-lt"/>
              <a:cs typeface="Arial" pitchFamily="34" charset="0"/>
            </a:rPr>
            <a:t>Improve internal documentation of Rep Cap activities</a:t>
          </a:r>
        </a:p>
      </dgm:t>
    </dgm:pt>
    <dgm:pt modelId="{7B4DB028-1A98-4D6E-A069-6F5AFE0F4C40}" type="parTrans" cxnId="{A70D28C0-44ED-45DF-9DE6-719580252BF9}">
      <dgm:prSet/>
      <dgm:spPr/>
      <dgm:t>
        <a:bodyPr/>
        <a:lstStyle/>
        <a:p>
          <a:endParaRPr lang="en-US"/>
        </a:p>
      </dgm:t>
    </dgm:pt>
    <dgm:pt modelId="{F342F44C-A4DD-431F-949C-8553AC5DB0E2}" type="sibTrans" cxnId="{A70D28C0-44ED-45DF-9DE6-719580252BF9}">
      <dgm:prSet/>
      <dgm:spPr/>
      <dgm:t>
        <a:bodyPr/>
        <a:lstStyle/>
        <a:p>
          <a:endParaRPr lang="en-US"/>
        </a:p>
      </dgm:t>
    </dgm:pt>
    <dgm:pt modelId="{A5B1E0D0-C4E9-4716-9B12-47545DBA7ACD}">
      <dgm:prSet custT="1"/>
      <dgm:spPr/>
      <dgm:t>
        <a:bodyPr/>
        <a:lstStyle/>
        <a:p>
          <a:pPr>
            <a:lnSpc>
              <a:spcPct val="85000"/>
            </a:lnSpc>
            <a:spcAft>
              <a:spcPts val="0"/>
            </a:spcAft>
          </a:pPr>
          <a:r>
            <a:rPr lang="en-US" sz="1200" dirty="0" smtClean="0">
              <a:latin typeface="+mj-lt"/>
              <a:cs typeface="Arial" pitchFamily="34" charset="0"/>
            </a:rPr>
            <a:t>Document and disseminate to increase visibility</a:t>
          </a:r>
        </a:p>
      </dgm:t>
    </dgm:pt>
    <dgm:pt modelId="{5C6649E4-A830-47D4-B33B-5E7A94027D2E}" type="parTrans" cxnId="{68F77A22-713F-4239-A961-7AC6A2841DAD}">
      <dgm:prSet/>
      <dgm:spPr/>
      <dgm:t>
        <a:bodyPr/>
        <a:lstStyle/>
        <a:p>
          <a:endParaRPr lang="en-US"/>
        </a:p>
      </dgm:t>
    </dgm:pt>
    <dgm:pt modelId="{9E8CFE06-CA71-440C-A008-A9C025295D47}" type="sibTrans" cxnId="{68F77A22-713F-4239-A961-7AC6A2841DAD}">
      <dgm:prSet/>
      <dgm:spPr/>
      <dgm:t>
        <a:bodyPr/>
        <a:lstStyle/>
        <a:p>
          <a:endParaRPr lang="en-US"/>
        </a:p>
      </dgm:t>
    </dgm:pt>
    <dgm:pt modelId="{BBC18904-1095-4B0E-ABF3-057479504839}">
      <dgm:prSet custT="1"/>
      <dgm:spPr/>
      <dgm:t>
        <a:bodyPr/>
        <a:lstStyle/>
        <a:p>
          <a:pPr>
            <a:lnSpc>
              <a:spcPct val="85000"/>
            </a:lnSpc>
            <a:spcAft>
              <a:spcPts val="0"/>
            </a:spcAft>
          </a:pPr>
          <a:r>
            <a:rPr lang="en-US" sz="1200" dirty="0" smtClean="0">
              <a:latin typeface="+mj-lt"/>
              <a:cs typeface="Arial" pitchFamily="34" charset="0"/>
            </a:rPr>
            <a:t>Link reputational capital activities to new business explicitly</a:t>
          </a:r>
        </a:p>
      </dgm:t>
    </dgm:pt>
    <dgm:pt modelId="{ADF02491-9144-4A22-BDB7-D7A06294539B}" type="parTrans" cxnId="{A061106E-2C51-4544-90FE-D30A750B8A4C}">
      <dgm:prSet/>
      <dgm:spPr/>
      <dgm:t>
        <a:bodyPr/>
        <a:lstStyle/>
        <a:p>
          <a:endParaRPr lang="en-US"/>
        </a:p>
      </dgm:t>
    </dgm:pt>
    <dgm:pt modelId="{DBE6E899-DF7B-4EC5-9864-6BF452510BB1}" type="sibTrans" cxnId="{A061106E-2C51-4544-90FE-D30A750B8A4C}">
      <dgm:prSet/>
      <dgm:spPr/>
      <dgm:t>
        <a:bodyPr/>
        <a:lstStyle/>
        <a:p>
          <a:endParaRPr lang="en-US"/>
        </a:p>
      </dgm:t>
    </dgm:pt>
    <dgm:pt modelId="{96E5541F-E68C-4976-94D5-507F2139B23A}">
      <dgm:prSet custT="1"/>
      <dgm:spPr/>
      <dgm:t>
        <a:bodyPr/>
        <a:lstStyle/>
        <a:p>
          <a:pPr>
            <a:lnSpc>
              <a:spcPct val="85000"/>
            </a:lnSpc>
            <a:spcAft>
              <a:spcPts val="0"/>
            </a:spcAft>
          </a:pPr>
          <a:r>
            <a:rPr lang="en-US" sz="1200" dirty="0" smtClean="0">
              <a:latin typeface="+mj-lt"/>
              <a:cs typeface="Arial" pitchFamily="34" charset="0"/>
            </a:rPr>
            <a:t>Review strategy operations plan regularly to refine/adjust</a:t>
          </a:r>
        </a:p>
      </dgm:t>
    </dgm:pt>
    <dgm:pt modelId="{7A508A0B-621A-4F4C-948B-F18C988CAF8E}" type="parTrans" cxnId="{DBABD08C-4BA0-4189-9DA3-D05562F27540}">
      <dgm:prSet/>
      <dgm:spPr/>
      <dgm:t>
        <a:bodyPr/>
        <a:lstStyle/>
        <a:p>
          <a:endParaRPr lang="en-US"/>
        </a:p>
      </dgm:t>
    </dgm:pt>
    <dgm:pt modelId="{9AB0A138-3413-4256-AB81-A175EA28FA08}" type="sibTrans" cxnId="{DBABD08C-4BA0-4189-9DA3-D05562F27540}">
      <dgm:prSet/>
      <dgm:spPr/>
      <dgm:t>
        <a:bodyPr/>
        <a:lstStyle/>
        <a:p>
          <a:endParaRPr lang="en-US"/>
        </a:p>
      </dgm:t>
    </dgm:pt>
    <dgm:pt modelId="{C0BF43E0-15A7-4EF8-A4B6-618FB3A08674}" type="pres">
      <dgm:prSet presAssocID="{CFEB508D-0EF0-4980-9578-1E8F691EA8F6}" presName="Name0" presStyleCnt="0">
        <dgm:presLayoutVars>
          <dgm:dir/>
          <dgm:animLvl val="lvl"/>
          <dgm:resizeHandles val="exact"/>
        </dgm:presLayoutVars>
      </dgm:prSet>
      <dgm:spPr/>
      <dgm:t>
        <a:bodyPr/>
        <a:lstStyle/>
        <a:p>
          <a:endParaRPr lang="en-US"/>
        </a:p>
      </dgm:t>
    </dgm:pt>
    <dgm:pt modelId="{E6630E72-B6EA-4143-8539-A66545A3CDE1}" type="pres">
      <dgm:prSet presAssocID="{9E138E29-72E5-42F0-94B4-62F9ED86BAA9}" presName="linNode" presStyleCnt="0"/>
      <dgm:spPr/>
      <dgm:t>
        <a:bodyPr/>
        <a:lstStyle/>
        <a:p>
          <a:endParaRPr lang="en-US"/>
        </a:p>
      </dgm:t>
    </dgm:pt>
    <dgm:pt modelId="{1DF54160-09C7-4B17-BE10-3ADF83149FA1}" type="pres">
      <dgm:prSet presAssocID="{9E138E29-72E5-42F0-94B4-62F9ED86BAA9}" presName="parentText" presStyleLbl="node1" presStyleIdx="0" presStyleCnt="6" custScaleY="121558">
        <dgm:presLayoutVars>
          <dgm:chMax val="1"/>
          <dgm:bulletEnabled val="1"/>
        </dgm:presLayoutVars>
      </dgm:prSet>
      <dgm:spPr/>
      <dgm:t>
        <a:bodyPr/>
        <a:lstStyle/>
        <a:p>
          <a:endParaRPr lang="en-US"/>
        </a:p>
      </dgm:t>
    </dgm:pt>
    <dgm:pt modelId="{EC7E1FAB-721D-4205-A776-E81A9A9BAF7D}" type="pres">
      <dgm:prSet presAssocID="{9E138E29-72E5-42F0-94B4-62F9ED86BAA9}" presName="descendantText" presStyleLbl="alignAccFollowNode1" presStyleIdx="0" presStyleCnt="6" custScaleY="151058" custLinFactNeighborY="0">
        <dgm:presLayoutVars>
          <dgm:bulletEnabled val="1"/>
        </dgm:presLayoutVars>
      </dgm:prSet>
      <dgm:spPr/>
      <dgm:t>
        <a:bodyPr/>
        <a:lstStyle/>
        <a:p>
          <a:endParaRPr lang="en-US"/>
        </a:p>
      </dgm:t>
    </dgm:pt>
    <dgm:pt modelId="{F67E40C2-7EAF-4152-AFD7-CF61040CA596}" type="pres">
      <dgm:prSet presAssocID="{8B27034B-93E9-49CF-9AFB-9537A056EDE1}" presName="sp" presStyleCnt="0"/>
      <dgm:spPr/>
      <dgm:t>
        <a:bodyPr/>
        <a:lstStyle/>
        <a:p>
          <a:endParaRPr lang="en-US"/>
        </a:p>
      </dgm:t>
    </dgm:pt>
    <dgm:pt modelId="{45E36BB4-0249-4993-AADD-2EB5BDB70E5F}" type="pres">
      <dgm:prSet presAssocID="{9775DA3F-000E-40DB-AAB4-D5BFF0AFFB29}" presName="linNode" presStyleCnt="0"/>
      <dgm:spPr/>
      <dgm:t>
        <a:bodyPr/>
        <a:lstStyle/>
        <a:p>
          <a:endParaRPr lang="en-US"/>
        </a:p>
      </dgm:t>
    </dgm:pt>
    <dgm:pt modelId="{D712E28B-EA57-4CD6-B731-6B92E293EF94}" type="pres">
      <dgm:prSet presAssocID="{9775DA3F-000E-40DB-AAB4-D5BFF0AFFB29}" presName="parentText" presStyleLbl="node1" presStyleIdx="1" presStyleCnt="6" custScaleY="125064">
        <dgm:presLayoutVars>
          <dgm:chMax val="1"/>
          <dgm:bulletEnabled val="1"/>
        </dgm:presLayoutVars>
      </dgm:prSet>
      <dgm:spPr/>
      <dgm:t>
        <a:bodyPr/>
        <a:lstStyle/>
        <a:p>
          <a:endParaRPr lang="en-US"/>
        </a:p>
      </dgm:t>
    </dgm:pt>
    <dgm:pt modelId="{EE21ACE9-0CF0-40F8-A7D0-346C32688575}" type="pres">
      <dgm:prSet presAssocID="{9775DA3F-000E-40DB-AAB4-D5BFF0AFFB29}" presName="descendantText" presStyleLbl="alignAccFollowNode1" presStyleIdx="1" presStyleCnt="6" custScaleY="157668">
        <dgm:presLayoutVars>
          <dgm:bulletEnabled val="1"/>
        </dgm:presLayoutVars>
      </dgm:prSet>
      <dgm:spPr/>
      <dgm:t>
        <a:bodyPr/>
        <a:lstStyle/>
        <a:p>
          <a:endParaRPr lang="en-US"/>
        </a:p>
      </dgm:t>
    </dgm:pt>
    <dgm:pt modelId="{90F7F5AB-8324-4AD6-A82C-2F2D3D3BFB54}" type="pres">
      <dgm:prSet presAssocID="{E3D956E8-E45E-4F58-8FE4-FB59C103FBFE}" presName="sp" presStyleCnt="0"/>
      <dgm:spPr/>
      <dgm:t>
        <a:bodyPr/>
        <a:lstStyle/>
        <a:p>
          <a:endParaRPr lang="en-US"/>
        </a:p>
      </dgm:t>
    </dgm:pt>
    <dgm:pt modelId="{5319FFBB-B842-4732-949A-DBE4A8E47A20}" type="pres">
      <dgm:prSet presAssocID="{E3A989AA-919B-4042-9055-805C809FF8C2}" presName="linNode" presStyleCnt="0"/>
      <dgm:spPr/>
      <dgm:t>
        <a:bodyPr/>
        <a:lstStyle/>
        <a:p>
          <a:endParaRPr lang="en-US"/>
        </a:p>
      </dgm:t>
    </dgm:pt>
    <dgm:pt modelId="{82617D29-B0A7-43F7-9C83-9FB56DBCFBF2}" type="pres">
      <dgm:prSet presAssocID="{E3A989AA-919B-4042-9055-805C809FF8C2}" presName="parentText" presStyleLbl="node1" presStyleIdx="2" presStyleCnt="6" custScaleY="164337">
        <dgm:presLayoutVars>
          <dgm:chMax val="1"/>
          <dgm:bulletEnabled val="1"/>
        </dgm:presLayoutVars>
      </dgm:prSet>
      <dgm:spPr/>
      <dgm:t>
        <a:bodyPr/>
        <a:lstStyle/>
        <a:p>
          <a:endParaRPr lang="en-US"/>
        </a:p>
      </dgm:t>
    </dgm:pt>
    <dgm:pt modelId="{25108497-CE95-4BEE-9B05-3DA29993B834}" type="pres">
      <dgm:prSet presAssocID="{E3A989AA-919B-4042-9055-805C809FF8C2}" presName="descendantText" presStyleLbl="alignAccFollowNode1" presStyleIdx="2" presStyleCnt="6" custScaleY="179638">
        <dgm:presLayoutVars>
          <dgm:bulletEnabled val="1"/>
        </dgm:presLayoutVars>
      </dgm:prSet>
      <dgm:spPr/>
      <dgm:t>
        <a:bodyPr/>
        <a:lstStyle/>
        <a:p>
          <a:endParaRPr lang="en-US"/>
        </a:p>
      </dgm:t>
    </dgm:pt>
    <dgm:pt modelId="{ACDCD139-D7BD-4EA5-B94E-4933B02F209A}" type="pres">
      <dgm:prSet presAssocID="{37E29F5F-957C-47EE-B32C-9FF2F554B554}" presName="sp" presStyleCnt="0"/>
      <dgm:spPr/>
      <dgm:t>
        <a:bodyPr/>
        <a:lstStyle/>
        <a:p>
          <a:endParaRPr lang="en-US"/>
        </a:p>
      </dgm:t>
    </dgm:pt>
    <dgm:pt modelId="{33D751F1-7133-4120-A506-B548A3F31B41}" type="pres">
      <dgm:prSet presAssocID="{1452684E-6A13-43A0-9D18-FB23AC7A5696}" presName="linNode" presStyleCnt="0"/>
      <dgm:spPr/>
      <dgm:t>
        <a:bodyPr/>
        <a:lstStyle/>
        <a:p>
          <a:endParaRPr lang="en-US"/>
        </a:p>
      </dgm:t>
    </dgm:pt>
    <dgm:pt modelId="{B6EF8F86-DFB1-4DCD-AE7D-7AED208CB5FA}" type="pres">
      <dgm:prSet presAssocID="{1452684E-6A13-43A0-9D18-FB23AC7A5696}" presName="parentText" presStyleLbl="node1" presStyleIdx="3" presStyleCnt="6" custScaleY="144864">
        <dgm:presLayoutVars>
          <dgm:chMax val="1"/>
          <dgm:bulletEnabled val="1"/>
        </dgm:presLayoutVars>
      </dgm:prSet>
      <dgm:spPr/>
      <dgm:t>
        <a:bodyPr/>
        <a:lstStyle/>
        <a:p>
          <a:endParaRPr lang="en-US"/>
        </a:p>
      </dgm:t>
    </dgm:pt>
    <dgm:pt modelId="{ACA8EC63-D04D-436A-A117-FF9387958078}" type="pres">
      <dgm:prSet presAssocID="{1452684E-6A13-43A0-9D18-FB23AC7A5696}" presName="descendantText" presStyleLbl="alignAccFollowNode1" presStyleIdx="3" presStyleCnt="6" custScaleY="190116">
        <dgm:presLayoutVars>
          <dgm:bulletEnabled val="1"/>
        </dgm:presLayoutVars>
      </dgm:prSet>
      <dgm:spPr/>
      <dgm:t>
        <a:bodyPr/>
        <a:lstStyle/>
        <a:p>
          <a:endParaRPr lang="en-US"/>
        </a:p>
      </dgm:t>
    </dgm:pt>
    <dgm:pt modelId="{CC3E3629-7172-4631-84B1-2B6A2CA80EC9}" type="pres">
      <dgm:prSet presAssocID="{CF37EED4-AD43-4FE9-8FF8-E778A1C0650F}" presName="sp" presStyleCnt="0"/>
      <dgm:spPr/>
      <dgm:t>
        <a:bodyPr/>
        <a:lstStyle/>
        <a:p>
          <a:endParaRPr lang="en-US"/>
        </a:p>
      </dgm:t>
    </dgm:pt>
    <dgm:pt modelId="{1943789E-890C-40FC-8A63-0910607977D6}" type="pres">
      <dgm:prSet presAssocID="{592335C0-87BC-4AD3-8F40-75C8C4032512}" presName="linNode" presStyleCnt="0"/>
      <dgm:spPr/>
      <dgm:t>
        <a:bodyPr/>
        <a:lstStyle/>
        <a:p>
          <a:endParaRPr lang="en-US"/>
        </a:p>
      </dgm:t>
    </dgm:pt>
    <dgm:pt modelId="{34C5CCF0-54D1-4C1E-91E4-93E618018C5A}" type="pres">
      <dgm:prSet presAssocID="{592335C0-87BC-4AD3-8F40-75C8C4032512}" presName="parentText" presStyleLbl="node1" presStyleIdx="4" presStyleCnt="6" custScaleY="118789">
        <dgm:presLayoutVars>
          <dgm:chMax val="1"/>
          <dgm:bulletEnabled val="1"/>
        </dgm:presLayoutVars>
      </dgm:prSet>
      <dgm:spPr/>
      <dgm:t>
        <a:bodyPr/>
        <a:lstStyle/>
        <a:p>
          <a:endParaRPr lang="en-US"/>
        </a:p>
      </dgm:t>
    </dgm:pt>
    <dgm:pt modelId="{086A725B-9EB1-4859-BA4D-EBD50A40ADBE}" type="pres">
      <dgm:prSet presAssocID="{592335C0-87BC-4AD3-8F40-75C8C4032512}" presName="descendantText" presStyleLbl="alignAccFollowNode1" presStyleIdx="4" presStyleCnt="6" custScaleY="137585">
        <dgm:presLayoutVars>
          <dgm:bulletEnabled val="1"/>
        </dgm:presLayoutVars>
      </dgm:prSet>
      <dgm:spPr/>
      <dgm:t>
        <a:bodyPr/>
        <a:lstStyle/>
        <a:p>
          <a:endParaRPr lang="en-US"/>
        </a:p>
      </dgm:t>
    </dgm:pt>
    <dgm:pt modelId="{3A1AE5E1-147A-4C33-A211-323BC6775FAD}" type="pres">
      <dgm:prSet presAssocID="{7ED69249-735E-4535-88B2-38F15BB93196}" presName="sp" presStyleCnt="0"/>
      <dgm:spPr/>
      <dgm:t>
        <a:bodyPr/>
        <a:lstStyle/>
        <a:p>
          <a:endParaRPr lang="en-US"/>
        </a:p>
      </dgm:t>
    </dgm:pt>
    <dgm:pt modelId="{6F18BECF-A5E6-4593-97A5-EA434F3DA881}" type="pres">
      <dgm:prSet presAssocID="{DA944E37-20A3-4759-9EE5-E22472E18E02}" presName="linNode" presStyleCnt="0"/>
      <dgm:spPr/>
    </dgm:pt>
    <dgm:pt modelId="{6911D443-D2CB-42EA-88B6-C14B9C3E6541}" type="pres">
      <dgm:prSet presAssocID="{DA944E37-20A3-4759-9EE5-E22472E18E02}" presName="parentText" presStyleLbl="node1" presStyleIdx="5" presStyleCnt="6" custScaleY="136818">
        <dgm:presLayoutVars>
          <dgm:chMax val="1"/>
          <dgm:bulletEnabled val="1"/>
        </dgm:presLayoutVars>
      </dgm:prSet>
      <dgm:spPr/>
      <dgm:t>
        <a:bodyPr/>
        <a:lstStyle/>
        <a:p>
          <a:endParaRPr lang="en-US"/>
        </a:p>
      </dgm:t>
    </dgm:pt>
    <dgm:pt modelId="{A968B1F3-9343-432A-AEBF-49FC3668AA82}" type="pres">
      <dgm:prSet presAssocID="{DA944E37-20A3-4759-9EE5-E22472E18E02}" presName="descendantText" presStyleLbl="alignAccFollowNode1" presStyleIdx="5" presStyleCnt="6" custScaleY="166340">
        <dgm:presLayoutVars>
          <dgm:bulletEnabled val="1"/>
        </dgm:presLayoutVars>
      </dgm:prSet>
      <dgm:spPr/>
      <dgm:t>
        <a:bodyPr/>
        <a:lstStyle/>
        <a:p>
          <a:endParaRPr lang="en-US"/>
        </a:p>
      </dgm:t>
    </dgm:pt>
  </dgm:ptLst>
  <dgm:cxnLst>
    <dgm:cxn modelId="{68F77A22-713F-4239-A961-7AC6A2841DAD}" srcId="{1452684E-6A13-43A0-9D18-FB23AC7A5696}" destId="{A5B1E0D0-C4E9-4716-9B12-47545DBA7ACD}" srcOrd="2" destOrd="0" parTransId="{5C6649E4-A830-47D4-B33B-5E7A94027D2E}" sibTransId="{9E8CFE06-CA71-440C-A008-A9C025295D47}"/>
    <dgm:cxn modelId="{726C6B46-128D-4C1E-B613-08F33EA2CF2A}" srcId="{E3A989AA-919B-4042-9055-805C809FF8C2}" destId="{02BB8274-0C59-4D74-9093-03D08AB1B80B}" srcOrd="3" destOrd="0" parTransId="{BADDE58C-5DD9-4F0D-8873-95790084DB0C}" sibTransId="{9E1CAF01-CC4B-498E-9B00-6932F6A5593A}"/>
    <dgm:cxn modelId="{7FA7551E-046F-40CC-8B24-6CC474612AC1}" type="presOf" srcId="{E3A989AA-919B-4042-9055-805C809FF8C2}" destId="{82617D29-B0A7-43F7-9C83-9FB56DBCFBF2}" srcOrd="0" destOrd="0" presId="urn:microsoft.com/office/officeart/2005/8/layout/vList5"/>
    <dgm:cxn modelId="{B961987D-6C89-4E54-B21F-DFAB8C35E6B9}" srcId="{592335C0-87BC-4AD3-8F40-75C8C4032512}" destId="{00561A4D-630A-478A-B6C7-BF5F39EE41A2}" srcOrd="2" destOrd="0" parTransId="{18769A1F-3C19-40CD-9C92-50AE6E721697}" sibTransId="{B8764FAA-80CB-4A7B-8AD3-9581CF573AAB}"/>
    <dgm:cxn modelId="{6167F060-47D3-4F3A-96E7-9BE06E54DA9D}" srcId="{9E138E29-72E5-42F0-94B4-62F9ED86BAA9}" destId="{118502A4-6E60-4945-9793-0ED3749763F1}" srcOrd="3" destOrd="0" parTransId="{9C390BED-F99A-4C09-A760-9BDFB1366A9E}" sibTransId="{09EA12C8-FDBF-4293-B0EC-1BE44CD5A538}"/>
    <dgm:cxn modelId="{82F6A94C-8F7F-4F2F-8379-25C61605251D}" type="presOf" srcId="{E8524023-0D73-406C-945E-AAD8B7EB943A}" destId="{086A725B-9EB1-4859-BA4D-EBD50A40ADBE}" srcOrd="0" destOrd="1" presId="urn:microsoft.com/office/officeart/2005/8/layout/vList5"/>
    <dgm:cxn modelId="{FC812804-9C5F-43A8-A35D-01859261AEFA}" type="presOf" srcId="{65CFA4D0-8374-44D0-A2D2-694DFAC0F3D2}" destId="{ACA8EC63-D04D-436A-A117-FF9387958078}" srcOrd="0" destOrd="0" presId="urn:microsoft.com/office/officeart/2005/8/layout/vList5"/>
    <dgm:cxn modelId="{3D7454AF-3CD7-43B2-BBC8-DD39A94AE5E2}" type="presOf" srcId="{96E5541F-E68C-4976-94D5-507F2139B23A}" destId="{086A725B-9EB1-4859-BA4D-EBD50A40ADBE}" srcOrd="0" destOrd="3" presId="urn:microsoft.com/office/officeart/2005/8/layout/vList5"/>
    <dgm:cxn modelId="{0C563B16-6627-4ED6-809A-719B743831D7}" type="presOf" srcId="{B1BB8BA6-B7FE-4EE3-879F-71098740DAC8}" destId="{086A725B-9EB1-4859-BA4D-EBD50A40ADBE}" srcOrd="0" destOrd="0" presId="urn:microsoft.com/office/officeart/2005/8/layout/vList5"/>
    <dgm:cxn modelId="{EFD8F11A-2C1E-417A-B702-4BD139D07A5C}" srcId="{DA944E37-20A3-4759-9EE5-E22472E18E02}" destId="{9E70CD68-C86B-48F5-A45D-37B6D045A98B}" srcOrd="3" destOrd="0" parTransId="{82C4E18C-A633-4DF4-954D-0BFB7F5A466D}" sibTransId="{F00407E6-13A8-4258-8BF2-6E173A4EE677}"/>
    <dgm:cxn modelId="{A62E2F6E-4143-4797-9DD1-1B2AB5CDD170}" type="presOf" srcId="{C52163C0-995C-437C-8B68-135CDEE81A9F}" destId="{25108497-CE95-4BEE-9B05-3DA29993B834}" srcOrd="0" destOrd="4" presId="urn:microsoft.com/office/officeart/2005/8/layout/vList5"/>
    <dgm:cxn modelId="{602F63CE-E14E-42A8-B48F-13300786E247}" type="presOf" srcId="{D32817AE-4F83-4E13-BD88-7298F9213A5B}" destId="{25108497-CE95-4BEE-9B05-3DA29993B834}" srcOrd="0" destOrd="0" presId="urn:microsoft.com/office/officeart/2005/8/layout/vList5"/>
    <dgm:cxn modelId="{DBABD08C-4BA0-4189-9DA3-D05562F27540}" srcId="{592335C0-87BC-4AD3-8F40-75C8C4032512}" destId="{96E5541F-E68C-4976-94D5-507F2139B23A}" srcOrd="3" destOrd="0" parTransId="{7A508A0B-621A-4F4C-948B-F18C988CAF8E}" sibTransId="{9AB0A138-3413-4256-AB81-A175EA28FA08}"/>
    <dgm:cxn modelId="{22BF121B-0A79-4AA9-997F-49E7DB6EE074}" srcId="{DA944E37-20A3-4759-9EE5-E22472E18E02}" destId="{BE2F6B5B-A3A8-41D6-B0EE-392E49D7FCDF}" srcOrd="1" destOrd="0" parTransId="{A9EB0458-CA2D-409A-9FC5-DD5880A848AD}" sibTransId="{9FC0CB2C-22F4-40EF-B536-0F7E5E4FB522}"/>
    <dgm:cxn modelId="{9933F526-93E0-4BC7-8ED7-8D42C0D624FA}" srcId="{E3A989AA-919B-4042-9055-805C809FF8C2}" destId="{C52163C0-995C-437C-8B68-135CDEE81A9F}" srcOrd="4" destOrd="0" parTransId="{5E72C82B-6636-41B7-AEAA-9BC6D31808CF}" sibTransId="{3AA1F2E1-E843-4406-8F7C-71E3C9AE1070}"/>
    <dgm:cxn modelId="{F05AA357-1858-4A0C-B97E-B4EEB11DA386}" type="presOf" srcId="{1452684E-6A13-43A0-9D18-FB23AC7A5696}" destId="{B6EF8F86-DFB1-4DCD-AE7D-7AED208CB5FA}" srcOrd="0" destOrd="0" presId="urn:microsoft.com/office/officeart/2005/8/layout/vList5"/>
    <dgm:cxn modelId="{0FF020C7-1B2E-4EF2-85CF-A7547C4AC2CE}" type="presOf" srcId="{9CB77083-AD0C-4112-89B1-6C6932BE969A}" destId="{EE21ACE9-0CF0-40F8-A7D0-346C32688575}" srcOrd="0" destOrd="1" presId="urn:microsoft.com/office/officeart/2005/8/layout/vList5"/>
    <dgm:cxn modelId="{29A3A090-966F-4E0C-A555-C71FEDAB6874}" type="presOf" srcId="{02BB8274-0C59-4D74-9093-03D08AB1B80B}" destId="{25108497-CE95-4BEE-9B05-3DA29993B834}" srcOrd="0" destOrd="3" presId="urn:microsoft.com/office/officeart/2005/8/layout/vList5"/>
    <dgm:cxn modelId="{7CB7C1A6-8A7C-4892-B3F6-06D9D5C22B6B}" type="presOf" srcId="{9775DA3F-000E-40DB-AAB4-D5BFF0AFFB29}" destId="{D712E28B-EA57-4CD6-B731-6B92E293EF94}" srcOrd="0" destOrd="0" presId="urn:microsoft.com/office/officeart/2005/8/layout/vList5"/>
    <dgm:cxn modelId="{BACAA129-E6AB-4E73-8C14-16F00045B177}" srcId="{9775DA3F-000E-40DB-AAB4-D5BFF0AFFB29}" destId="{F5BD5C0E-4E05-426B-890D-7C97D8D85474}" srcOrd="0" destOrd="0" parTransId="{6525F081-5593-40A0-944C-332C43DF3113}" sibTransId="{2E029BF8-A14A-408F-8588-FD35126F7D23}"/>
    <dgm:cxn modelId="{A061106E-2C51-4544-90FE-D30A750B8A4C}" srcId="{1452684E-6A13-43A0-9D18-FB23AC7A5696}" destId="{BBC18904-1095-4B0E-ABF3-057479504839}" srcOrd="3" destOrd="0" parTransId="{ADF02491-9144-4A22-BDB7-D7A06294539B}" sibTransId="{DBE6E899-DF7B-4EC5-9864-6BF452510BB1}"/>
    <dgm:cxn modelId="{20835B4E-3CAA-4074-9FFC-01A26260F1F0}" srcId="{9775DA3F-000E-40DB-AAB4-D5BFF0AFFB29}" destId="{DAC031A9-5B73-4310-A189-0C71411861F0}" srcOrd="3" destOrd="0" parTransId="{29AB0EF6-6E6F-493E-BBC5-F4E5EE1AAB26}" sibTransId="{18FB818C-D0A9-4257-A30C-D952B897E03A}"/>
    <dgm:cxn modelId="{7B48DC27-E7F2-40C9-985E-E821B3B2CF04}" type="presOf" srcId="{F993F597-2E23-4BE9-8136-D520F0C5AFBE}" destId="{EC7E1FAB-721D-4205-A776-E81A9A9BAF7D}" srcOrd="0" destOrd="1" presId="urn:microsoft.com/office/officeart/2005/8/layout/vList5"/>
    <dgm:cxn modelId="{B83A5070-C3F5-41B8-BFF0-E91843B541CB}" type="presOf" srcId="{BE2F6B5B-A3A8-41D6-B0EE-392E49D7FCDF}" destId="{A968B1F3-9343-432A-AEBF-49FC3668AA82}" srcOrd="0" destOrd="1" presId="urn:microsoft.com/office/officeart/2005/8/layout/vList5"/>
    <dgm:cxn modelId="{4A59F245-3931-4267-BD22-720B1F160259}" srcId="{9E138E29-72E5-42F0-94B4-62F9ED86BAA9}" destId="{8A255060-A355-47D4-8A1B-794AB8AD41C2}" srcOrd="0" destOrd="0" parTransId="{357A4B3D-9F75-46F2-AB7D-D5D4123D88F9}" sibTransId="{F79EC9A5-C915-4ABC-88E4-2DC0C9C8AF61}"/>
    <dgm:cxn modelId="{30B553DE-75FA-42A2-823B-89024F9C985E}" srcId="{592335C0-87BC-4AD3-8F40-75C8C4032512}" destId="{E8524023-0D73-406C-945E-AAD8B7EB943A}" srcOrd="1" destOrd="0" parTransId="{E76D835D-3D0A-4A61-ABEA-1A344F597627}" sibTransId="{6DF7621A-FDD2-497F-AC60-0581BC9D396E}"/>
    <dgm:cxn modelId="{6D8EEDA0-34F9-48B9-B35D-A642940D353B}" srcId="{592335C0-87BC-4AD3-8F40-75C8C4032512}" destId="{B1BB8BA6-B7FE-4EE3-879F-71098740DAC8}" srcOrd="0" destOrd="0" parTransId="{DB3FC0C3-6BBA-4028-9959-8C9BE96FA788}" sibTransId="{7952830C-B678-4D88-886F-9E0C8910E447}"/>
    <dgm:cxn modelId="{7B42D93B-3B48-47D6-B378-2A64F272A2B3}" srcId="{DA944E37-20A3-4759-9EE5-E22472E18E02}" destId="{8F9D5A7A-FF4E-4FDA-BA33-6C21A013D93B}" srcOrd="2" destOrd="0" parTransId="{6385D9DD-BCA2-41BB-A54D-7D3A3B78A65C}" sibTransId="{080EED8F-72FB-4788-BF99-85149EEBCF26}"/>
    <dgm:cxn modelId="{0F985354-53C6-4DBD-988A-EFB4160E7910}" type="presOf" srcId="{F5C5C66F-5612-4C73-9236-20F3E087F35C}" destId="{EC7E1FAB-721D-4205-A776-E81A9A9BAF7D}" srcOrd="0" destOrd="2" presId="urn:microsoft.com/office/officeart/2005/8/layout/vList5"/>
    <dgm:cxn modelId="{5351B41B-7ED3-4164-9ACF-664FBC64E463}" srcId="{E3A989AA-919B-4042-9055-805C809FF8C2}" destId="{527D6BFB-C265-43D0-AC68-ABEC9BB090E5}" srcOrd="2" destOrd="0" parTransId="{D3E10621-555F-4C44-AF12-83758295220F}" sibTransId="{F5BE54D3-58BB-40CB-811C-7C9EF729E3A5}"/>
    <dgm:cxn modelId="{31AF8B46-3D36-46C7-8E8A-753A7B23FDB2}" srcId="{CFEB508D-0EF0-4980-9578-1E8F691EA8F6}" destId="{1452684E-6A13-43A0-9D18-FB23AC7A5696}" srcOrd="3" destOrd="0" parTransId="{F4380B91-1AFD-4296-9431-118D09F60F7A}" sibTransId="{CF37EED4-AD43-4FE9-8FF8-E778A1C0650F}"/>
    <dgm:cxn modelId="{B7215552-1725-4D48-B7F7-1AF8FA8A90E0}" srcId="{CFEB508D-0EF0-4980-9578-1E8F691EA8F6}" destId="{E3A989AA-919B-4042-9055-805C809FF8C2}" srcOrd="2" destOrd="0" parTransId="{E0B6C706-C332-446F-8A39-F7021AEFDB00}" sibTransId="{37E29F5F-957C-47EE-B32C-9FF2F554B554}"/>
    <dgm:cxn modelId="{87BB162C-A236-4D42-8EDD-D78DC7B52E3D}" type="presOf" srcId="{9E70CD68-C86B-48F5-A45D-37B6D045A98B}" destId="{A968B1F3-9343-432A-AEBF-49FC3668AA82}" srcOrd="0" destOrd="3" presId="urn:microsoft.com/office/officeart/2005/8/layout/vList5"/>
    <dgm:cxn modelId="{1F1CAB68-E086-4F96-9B92-8408AABB3677}" type="presOf" srcId="{8A255060-A355-47D4-8A1B-794AB8AD41C2}" destId="{EC7E1FAB-721D-4205-A776-E81A9A9BAF7D}" srcOrd="0" destOrd="0" presId="urn:microsoft.com/office/officeart/2005/8/layout/vList5"/>
    <dgm:cxn modelId="{B9B10F9E-3ED0-43B5-AE3C-4E8B2776D528}" type="presOf" srcId="{592335C0-87BC-4AD3-8F40-75C8C4032512}" destId="{34C5CCF0-54D1-4C1E-91E4-93E618018C5A}" srcOrd="0" destOrd="0" presId="urn:microsoft.com/office/officeart/2005/8/layout/vList5"/>
    <dgm:cxn modelId="{A70D28C0-44ED-45DF-9DE6-719580252BF9}" srcId="{1452684E-6A13-43A0-9D18-FB23AC7A5696}" destId="{A710DA23-96A8-4672-A11E-C270A1219BD8}" srcOrd="1" destOrd="0" parTransId="{7B4DB028-1A98-4D6E-A069-6F5AFE0F4C40}" sibTransId="{F342F44C-A4DD-431F-949C-8553AC5DB0E2}"/>
    <dgm:cxn modelId="{2450F2C5-59D0-4C7F-A7D7-F10F8103F5D1}" srcId="{1452684E-6A13-43A0-9D18-FB23AC7A5696}" destId="{65CFA4D0-8374-44D0-A2D2-694DFAC0F3D2}" srcOrd="0" destOrd="0" parTransId="{F6423CB0-26A4-4D15-A190-973F8DF159E3}" sibTransId="{BE653DC9-F5AA-41C0-A661-2FCCF6B7293A}"/>
    <dgm:cxn modelId="{544F75B4-BF7A-4A8F-A6E1-47A2E16921B2}" type="presOf" srcId="{DA944E37-20A3-4759-9EE5-E22472E18E02}" destId="{6911D443-D2CB-42EA-88B6-C14B9C3E6541}" srcOrd="0" destOrd="0" presId="urn:microsoft.com/office/officeart/2005/8/layout/vList5"/>
    <dgm:cxn modelId="{DE0493AD-BB16-4F75-9E45-5AB1ED5551EC}" srcId="{E3A989AA-919B-4042-9055-805C809FF8C2}" destId="{CD84764A-E53A-44F3-B8FC-3487026AFFD5}" srcOrd="1" destOrd="0" parTransId="{0C9E8ECE-0701-4BF8-93A7-3BE75ED13ABC}" sibTransId="{4DE413B9-231C-4E23-B839-A075EA146D0A}"/>
    <dgm:cxn modelId="{90221EDB-2FFD-4226-98C8-DF2C72B2052F}" srcId="{9E138E29-72E5-42F0-94B4-62F9ED86BAA9}" destId="{F5C5C66F-5612-4C73-9236-20F3E087F35C}" srcOrd="2" destOrd="0" parTransId="{26F6992B-9D7A-4CCA-92CB-9E9B2D39D4E6}" sibTransId="{1BCD93A7-0403-4E95-B905-52A888214420}"/>
    <dgm:cxn modelId="{C49C91F1-DC9B-44CB-ADF7-9187163B0B3B}" type="presOf" srcId="{8F9D5A7A-FF4E-4FDA-BA33-6C21A013D93B}" destId="{A968B1F3-9343-432A-AEBF-49FC3668AA82}" srcOrd="0" destOrd="2" presId="urn:microsoft.com/office/officeart/2005/8/layout/vList5"/>
    <dgm:cxn modelId="{32C192CF-496B-4D1F-B0D8-98F26FBAFBFC}" type="presOf" srcId="{A5B1E0D0-C4E9-4716-9B12-47545DBA7ACD}" destId="{ACA8EC63-D04D-436A-A117-FF9387958078}" srcOrd="0" destOrd="2" presId="urn:microsoft.com/office/officeart/2005/8/layout/vList5"/>
    <dgm:cxn modelId="{118C70AD-770D-481A-9429-390061AC72C8}" type="presOf" srcId="{9E138E29-72E5-42F0-94B4-62F9ED86BAA9}" destId="{1DF54160-09C7-4B17-BE10-3ADF83149FA1}" srcOrd="0" destOrd="0" presId="urn:microsoft.com/office/officeart/2005/8/layout/vList5"/>
    <dgm:cxn modelId="{E0BC5E84-7385-4A3F-AC1C-DB5A91BFEFD5}" type="presOf" srcId="{F5BD5C0E-4E05-426B-890D-7C97D8D85474}" destId="{EE21ACE9-0CF0-40F8-A7D0-346C32688575}" srcOrd="0" destOrd="0" presId="urn:microsoft.com/office/officeart/2005/8/layout/vList5"/>
    <dgm:cxn modelId="{E7616A5E-42C0-41C0-BB7C-6E5E0CE73D95}" srcId="{CFEB508D-0EF0-4980-9578-1E8F691EA8F6}" destId="{9775DA3F-000E-40DB-AAB4-D5BFF0AFFB29}" srcOrd="1" destOrd="0" parTransId="{D27FEAE9-790A-4A0B-A29D-FA4774326AD7}" sibTransId="{E3D956E8-E45E-4F58-8FE4-FB59C103FBFE}"/>
    <dgm:cxn modelId="{F22B1491-50EA-404F-933F-9C858E20C277}" srcId="{CFEB508D-0EF0-4980-9578-1E8F691EA8F6}" destId="{DA944E37-20A3-4759-9EE5-E22472E18E02}" srcOrd="5" destOrd="0" parTransId="{4C8FC792-F3F8-4581-9761-F272CB8F064C}" sibTransId="{BA2999FF-602C-40E6-ABE4-63065ECAA710}"/>
    <dgm:cxn modelId="{C656FA89-87E3-4B75-8F97-319F991E4A6F}" type="presOf" srcId="{CD84764A-E53A-44F3-B8FC-3487026AFFD5}" destId="{25108497-CE95-4BEE-9B05-3DA29993B834}" srcOrd="0" destOrd="1" presId="urn:microsoft.com/office/officeart/2005/8/layout/vList5"/>
    <dgm:cxn modelId="{DF59B0B9-42D3-4339-B3CB-D93C4D06F655}" type="presOf" srcId="{00561A4D-630A-478A-B6C7-BF5F39EE41A2}" destId="{086A725B-9EB1-4859-BA4D-EBD50A40ADBE}" srcOrd="0" destOrd="2" presId="urn:microsoft.com/office/officeart/2005/8/layout/vList5"/>
    <dgm:cxn modelId="{FFAA9128-3BA6-49E4-9AE2-151C8DC0A683}" type="presOf" srcId="{527D6BFB-C265-43D0-AC68-ABEC9BB090E5}" destId="{25108497-CE95-4BEE-9B05-3DA29993B834}" srcOrd="0" destOrd="2" presId="urn:microsoft.com/office/officeart/2005/8/layout/vList5"/>
    <dgm:cxn modelId="{919832B0-F4E0-42B3-B281-684125639C8F}" srcId="{DA944E37-20A3-4759-9EE5-E22472E18E02}" destId="{19249E00-BF96-4ABB-8858-ED6CC746FD06}" srcOrd="0" destOrd="0" parTransId="{9C27BBB7-B408-4B9C-B10D-F436E27BFF58}" sibTransId="{E3911D7D-25B4-4954-B2B3-7BA3DC74A687}"/>
    <dgm:cxn modelId="{6F9EFA17-DAD3-4153-A133-C0A6F44A373A}" type="presOf" srcId="{CFEB508D-0EF0-4980-9578-1E8F691EA8F6}" destId="{C0BF43E0-15A7-4EF8-A4B6-618FB3A08674}" srcOrd="0" destOrd="0" presId="urn:microsoft.com/office/officeart/2005/8/layout/vList5"/>
    <dgm:cxn modelId="{2C886279-7177-46AE-A0E6-A5EDA49A44DF}" type="presOf" srcId="{19249E00-BF96-4ABB-8858-ED6CC746FD06}" destId="{A968B1F3-9343-432A-AEBF-49FC3668AA82}" srcOrd="0" destOrd="0" presId="urn:microsoft.com/office/officeart/2005/8/layout/vList5"/>
    <dgm:cxn modelId="{53EC08C5-FEB2-48A3-891F-54431A918CA7}" type="presOf" srcId="{A710DA23-96A8-4672-A11E-C270A1219BD8}" destId="{ACA8EC63-D04D-436A-A117-FF9387958078}" srcOrd="0" destOrd="1" presId="urn:microsoft.com/office/officeart/2005/8/layout/vList5"/>
    <dgm:cxn modelId="{62B4590A-E1FE-40E9-97DA-D001AE3B524B}" srcId="{9775DA3F-000E-40DB-AAB4-D5BFF0AFFB29}" destId="{0F9AD212-CC10-45DC-93A6-1094462798C9}" srcOrd="2" destOrd="0" parTransId="{AD9E2797-3B66-4CD2-A9FC-42FF788DD2BE}" sibTransId="{2AD30218-D15C-43F4-AC66-D656815726A4}"/>
    <dgm:cxn modelId="{92BD3725-05A4-40EC-ABCD-63C74D785BC6}" srcId="{9E138E29-72E5-42F0-94B4-62F9ED86BAA9}" destId="{F993F597-2E23-4BE9-8136-D520F0C5AFBE}" srcOrd="1" destOrd="0" parTransId="{00163FEE-86F8-4A7C-A32D-FBBD7410303A}" sibTransId="{18D0090C-F909-4171-8915-C37B5EAEBF98}"/>
    <dgm:cxn modelId="{53941EDB-479F-4BDC-9EE7-833611442CA5}" type="presOf" srcId="{118502A4-6E60-4945-9793-0ED3749763F1}" destId="{EC7E1FAB-721D-4205-A776-E81A9A9BAF7D}" srcOrd="0" destOrd="3" presId="urn:microsoft.com/office/officeart/2005/8/layout/vList5"/>
    <dgm:cxn modelId="{096A5E53-40CC-47FE-AFE0-C5CEFCA08123}" type="presOf" srcId="{DAC031A9-5B73-4310-A189-0C71411861F0}" destId="{EE21ACE9-0CF0-40F8-A7D0-346C32688575}" srcOrd="0" destOrd="3" presId="urn:microsoft.com/office/officeart/2005/8/layout/vList5"/>
    <dgm:cxn modelId="{8259E1CB-0595-41EA-8EA5-909DCFE2974D}" srcId="{CFEB508D-0EF0-4980-9578-1E8F691EA8F6}" destId="{592335C0-87BC-4AD3-8F40-75C8C4032512}" srcOrd="4" destOrd="0" parTransId="{7354CC95-5534-40C4-A52B-55C2E05AF86C}" sibTransId="{7ED69249-735E-4535-88B2-38F15BB93196}"/>
    <dgm:cxn modelId="{13A1B5C3-14D8-4F62-A118-7ACFDE234943}" srcId="{CFEB508D-0EF0-4980-9578-1E8F691EA8F6}" destId="{9E138E29-72E5-42F0-94B4-62F9ED86BAA9}" srcOrd="0" destOrd="0" parTransId="{DAC07E29-DE2A-495A-B243-7B638F9E955A}" sibTransId="{8B27034B-93E9-49CF-9AFB-9537A056EDE1}"/>
    <dgm:cxn modelId="{2C36A62E-B6BF-4C31-9820-CDC5BC9FDC40}" type="presOf" srcId="{0F9AD212-CC10-45DC-93A6-1094462798C9}" destId="{EE21ACE9-0CF0-40F8-A7D0-346C32688575}" srcOrd="0" destOrd="2" presId="urn:microsoft.com/office/officeart/2005/8/layout/vList5"/>
    <dgm:cxn modelId="{0D19C14A-7529-4AAF-9B57-6D46BA0A3821}" srcId="{E3A989AA-919B-4042-9055-805C809FF8C2}" destId="{D32817AE-4F83-4E13-BD88-7298F9213A5B}" srcOrd="0" destOrd="0" parTransId="{9B0FE5B1-854A-4AC0-B057-88D57614AB51}" sibTransId="{58CAA729-F640-4905-B65B-5CFB1AA109A5}"/>
    <dgm:cxn modelId="{C16AF5CE-719F-4E3E-B973-EC992D360EDF}" srcId="{9775DA3F-000E-40DB-AAB4-D5BFF0AFFB29}" destId="{9CB77083-AD0C-4112-89B1-6C6932BE969A}" srcOrd="1" destOrd="0" parTransId="{668D3292-835B-446C-B091-1065C3F1D11D}" sibTransId="{75611246-0249-4329-954B-2ADA39A7102A}"/>
    <dgm:cxn modelId="{C480EA22-35FC-4EBB-A8DF-051D1C9FEB64}" type="presOf" srcId="{BBC18904-1095-4B0E-ABF3-057479504839}" destId="{ACA8EC63-D04D-436A-A117-FF9387958078}" srcOrd="0" destOrd="3" presId="urn:microsoft.com/office/officeart/2005/8/layout/vList5"/>
    <dgm:cxn modelId="{7E6CFCB9-BADC-4D3E-9B04-6CFAB5847707}" type="presParOf" srcId="{C0BF43E0-15A7-4EF8-A4B6-618FB3A08674}" destId="{E6630E72-B6EA-4143-8539-A66545A3CDE1}" srcOrd="0" destOrd="0" presId="urn:microsoft.com/office/officeart/2005/8/layout/vList5"/>
    <dgm:cxn modelId="{3687FF20-72F3-4FBA-AF13-7E195C0D1E19}" type="presParOf" srcId="{E6630E72-B6EA-4143-8539-A66545A3CDE1}" destId="{1DF54160-09C7-4B17-BE10-3ADF83149FA1}" srcOrd="0" destOrd="0" presId="urn:microsoft.com/office/officeart/2005/8/layout/vList5"/>
    <dgm:cxn modelId="{C0C7A109-4CA7-40EC-AD5D-0107C22E9D65}" type="presParOf" srcId="{E6630E72-B6EA-4143-8539-A66545A3CDE1}" destId="{EC7E1FAB-721D-4205-A776-E81A9A9BAF7D}" srcOrd="1" destOrd="0" presId="urn:microsoft.com/office/officeart/2005/8/layout/vList5"/>
    <dgm:cxn modelId="{D2EF9F6F-E6A9-46FB-A3F5-AAD788FDEE5F}" type="presParOf" srcId="{C0BF43E0-15A7-4EF8-A4B6-618FB3A08674}" destId="{F67E40C2-7EAF-4152-AFD7-CF61040CA596}" srcOrd="1" destOrd="0" presId="urn:microsoft.com/office/officeart/2005/8/layout/vList5"/>
    <dgm:cxn modelId="{C33EC19E-5426-45D2-B317-0B7E2F43DD8A}" type="presParOf" srcId="{C0BF43E0-15A7-4EF8-A4B6-618FB3A08674}" destId="{45E36BB4-0249-4993-AADD-2EB5BDB70E5F}" srcOrd="2" destOrd="0" presId="urn:microsoft.com/office/officeart/2005/8/layout/vList5"/>
    <dgm:cxn modelId="{65C510CA-C476-43B3-8447-6194ABE57842}" type="presParOf" srcId="{45E36BB4-0249-4993-AADD-2EB5BDB70E5F}" destId="{D712E28B-EA57-4CD6-B731-6B92E293EF94}" srcOrd="0" destOrd="0" presId="urn:microsoft.com/office/officeart/2005/8/layout/vList5"/>
    <dgm:cxn modelId="{DA4CE46A-2017-4223-8368-9C25EBFCB53A}" type="presParOf" srcId="{45E36BB4-0249-4993-AADD-2EB5BDB70E5F}" destId="{EE21ACE9-0CF0-40F8-A7D0-346C32688575}" srcOrd="1" destOrd="0" presId="urn:microsoft.com/office/officeart/2005/8/layout/vList5"/>
    <dgm:cxn modelId="{DCDFFA8D-C97F-44FB-BC2D-95B58507014B}" type="presParOf" srcId="{C0BF43E0-15A7-4EF8-A4B6-618FB3A08674}" destId="{90F7F5AB-8324-4AD6-A82C-2F2D3D3BFB54}" srcOrd="3" destOrd="0" presId="urn:microsoft.com/office/officeart/2005/8/layout/vList5"/>
    <dgm:cxn modelId="{81D4B8AC-FF1D-47CD-AA6E-5D03AFCB46F9}" type="presParOf" srcId="{C0BF43E0-15A7-4EF8-A4B6-618FB3A08674}" destId="{5319FFBB-B842-4732-949A-DBE4A8E47A20}" srcOrd="4" destOrd="0" presId="urn:microsoft.com/office/officeart/2005/8/layout/vList5"/>
    <dgm:cxn modelId="{BF764964-C309-4B09-85DD-9CA6E21E8D36}" type="presParOf" srcId="{5319FFBB-B842-4732-949A-DBE4A8E47A20}" destId="{82617D29-B0A7-43F7-9C83-9FB56DBCFBF2}" srcOrd="0" destOrd="0" presId="urn:microsoft.com/office/officeart/2005/8/layout/vList5"/>
    <dgm:cxn modelId="{DFD18123-97B0-48B5-A997-B48089D8CC2F}" type="presParOf" srcId="{5319FFBB-B842-4732-949A-DBE4A8E47A20}" destId="{25108497-CE95-4BEE-9B05-3DA29993B834}" srcOrd="1" destOrd="0" presId="urn:microsoft.com/office/officeart/2005/8/layout/vList5"/>
    <dgm:cxn modelId="{940660B3-070E-4A14-B053-874332B30B1D}" type="presParOf" srcId="{C0BF43E0-15A7-4EF8-A4B6-618FB3A08674}" destId="{ACDCD139-D7BD-4EA5-B94E-4933B02F209A}" srcOrd="5" destOrd="0" presId="urn:microsoft.com/office/officeart/2005/8/layout/vList5"/>
    <dgm:cxn modelId="{BBD1D453-50A5-4129-84DA-7BA61B590202}" type="presParOf" srcId="{C0BF43E0-15A7-4EF8-A4B6-618FB3A08674}" destId="{33D751F1-7133-4120-A506-B548A3F31B41}" srcOrd="6" destOrd="0" presId="urn:microsoft.com/office/officeart/2005/8/layout/vList5"/>
    <dgm:cxn modelId="{560E0719-8FA0-496B-BDAF-5659022C5A90}" type="presParOf" srcId="{33D751F1-7133-4120-A506-B548A3F31B41}" destId="{B6EF8F86-DFB1-4DCD-AE7D-7AED208CB5FA}" srcOrd="0" destOrd="0" presId="urn:microsoft.com/office/officeart/2005/8/layout/vList5"/>
    <dgm:cxn modelId="{90C8CF05-444B-4C3A-AE99-EF2E0AF6BD16}" type="presParOf" srcId="{33D751F1-7133-4120-A506-B548A3F31B41}" destId="{ACA8EC63-D04D-436A-A117-FF9387958078}" srcOrd="1" destOrd="0" presId="urn:microsoft.com/office/officeart/2005/8/layout/vList5"/>
    <dgm:cxn modelId="{A5055B0D-4BAD-4097-B220-426BF28E65D7}" type="presParOf" srcId="{C0BF43E0-15A7-4EF8-A4B6-618FB3A08674}" destId="{CC3E3629-7172-4631-84B1-2B6A2CA80EC9}" srcOrd="7" destOrd="0" presId="urn:microsoft.com/office/officeart/2005/8/layout/vList5"/>
    <dgm:cxn modelId="{8D9BC85A-8B42-49C9-9A90-1DA202FD21E9}" type="presParOf" srcId="{C0BF43E0-15A7-4EF8-A4B6-618FB3A08674}" destId="{1943789E-890C-40FC-8A63-0910607977D6}" srcOrd="8" destOrd="0" presId="urn:microsoft.com/office/officeart/2005/8/layout/vList5"/>
    <dgm:cxn modelId="{09719104-ED1D-4A34-867A-967A98BB10CC}" type="presParOf" srcId="{1943789E-890C-40FC-8A63-0910607977D6}" destId="{34C5CCF0-54D1-4C1E-91E4-93E618018C5A}" srcOrd="0" destOrd="0" presId="urn:microsoft.com/office/officeart/2005/8/layout/vList5"/>
    <dgm:cxn modelId="{B81D529C-6EDE-4263-AB7B-97FB18B69730}" type="presParOf" srcId="{1943789E-890C-40FC-8A63-0910607977D6}" destId="{086A725B-9EB1-4859-BA4D-EBD50A40ADBE}" srcOrd="1" destOrd="0" presId="urn:microsoft.com/office/officeart/2005/8/layout/vList5"/>
    <dgm:cxn modelId="{6D524FA4-16AC-488C-A301-26059B7985FC}" type="presParOf" srcId="{C0BF43E0-15A7-4EF8-A4B6-618FB3A08674}" destId="{3A1AE5E1-147A-4C33-A211-323BC6775FAD}" srcOrd="9" destOrd="0" presId="urn:microsoft.com/office/officeart/2005/8/layout/vList5"/>
    <dgm:cxn modelId="{D1B134D6-9598-45D1-9626-3FF7DD59D7E3}" type="presParOf" srcId="{C0BF43E0-15A7-4EF8-A4B6-618FB3A08674}" destId="{6F18BECF-A5E6-4593-97A5-EA434F3DA881}" srcOrd="10" destOrd="0" presId="urn:microsoft.com/office/officeart/2005/8/layout/vList5"/>
    <dgm:cxn modelId="{0235820D-F9DC-4627-98D7-7E64642785BB}" type="presParOf" srcId="{6F18BECF-A5E6-4593-97A5-EA434F3DA881}" destId="{6911D443-D2CB-42EA-88B6-C14B9C3E6541}" srcOrd="0" destOrd="0" presId="urn:microsoft.com/office/officeart/2005/8/layout/vList5"/>
    <dgm:cxn modelId="{786F10F7-9D65-460A-ACD7-CE7E120D3FBD}" type="presParOf" srcId="{6F18BECF-A5E6-4593-97A5-EA434F3DA881}" destId="{A968B1F3-9343-432A-AEBF-49FC3668AA8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7E1FAB-721D-4205-A776-E81A9A9BAF7D}">
      <dsp:nvSpPr>
        <dsp:cNvPr id="0" name=""/>
        <dsp:cNvSpPr/>
      </dsp:nvSpPr>
      <dsp:spPr>
        <a:xfrm rot="5400000">
          <a:off x="4904147" y="-2119345"/>
          <a:ext cx="690365" cy="4936997"/>
        </a:xfrm>
        <a:prstGeom prst="round2SameRect">
          <a:avLst/>
        </a:prstGeom>
        <a:solidFill>
          <a:schemeClr val="accent2">
            <a:lumMod val="40000"/>
            <a:lumOff val="60000"/>
            <a:alpha val="9000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5888" marR="0" lvl="1" indent="-115888"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Focus on project/contract management and compliance</a:t>
          </a:r>
          <a:endParaRPr lang="en-US" sz="1200" kern="1200" dirty="0">
            <a:latin typeface="+mj-lt"/>
            <a:cs typeface="Arial" pitchFamily="34" charset="0"/>
          </a:endParaRPr>
        </a:p>
        <a:p>
          <a:pPr marL="115888" marR="0" lvl="1" indent="-115888"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Proactively manage client satisfaction</a:t>
          </a:r>
          <a:endParaRPr lang="en-US" sz="1200" kern="1200" dirty="0">
            <a:latin typeface="+mj-lt"/>
            <a:cs typeface="Arial" pitchFamily="34" charset="0"/>
          </a:endParaRPr>
        </a:p>
        <a:p>
          <a:pPr marL="115888" marR="0" lvl="1" indent="-115888"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Ensure quality of technical interventions</a:t>
          </a:r>
          <a:endParaRPr lang="en-US" sz="1200" kern="1200" dirty="0">
            <a:latin typeface="+mj-lt"/>
            <a:cs typeface="Arial" pitchFamily="34" charset="0"/>
          </a:endParaRPr>
        </a:p>
        <a:p>
          <a:pPr marL="115888" marR="0" lvl="1" indent="-115888"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Improve in-country collaboration and coordination across projects</a:t>
          </a:r>
          <a:endParaRPr lang="en-US" sz="1200" kern="1200" dirty="0">
            <a:latin typeface="+mj-lt"/>
            <a:cs typeface="Arial" pitchFamily="34" charset="0"/>
          </a:endParaRPr>
        </a:p>
      </dsp:txBody>
      <dsp:txXfrm rot="-5400000">
        <a:off x="2780832" y="37671"/>
        <a:ext cx="4903296" cy="622963"/>
      </dsp:txXfrm>
    </dsp:sp>
    <dsp:sp modelId="{1DF54160-09C7-4B17-BE10-3ADF83149FA1}">
      <dsp:nvSpPr>
        <dsp:cNvPr id="0" name=""/>
        <dsp:cNvSpPr/>
      </dsp:nvSpPr>
      <dsp:spPr>
        <a:xfrm>
          <a:off x="3770" y="1937"/>
          <a:ext cx="2777061" cy="69443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latin typeface="+mj-lt"/>
              <a:cs typeface="Arial" pitchFamily="34" charset="0"/>
            </a:rPr>
            <a:t>Execute with excellence</a:t>
          </a:r>
          <a:endParaRPr lang="en-US" sz="1800" b="1" kern="1200" dirty="0">
            <a:latin typeface="+mj-lt"/>
            <a:cs typeface="Arial" pitchFamily="34" charset="0"/>
          </a:endParaRPr>
        </a:p>
      </dsp:txBody>
      <dsp:txXfrm>
        <a:off x="37669" y="35836"/>
        <a:ext cx="2709263" cy="626633"/>
      </dsp:txXfrm>
    </dsp:sp>
    <dsp:sp modelId="{EE21ACE9-0CF0-40F8-A7D0-346C32688575}">
      <dsp:nvSpPr>
        <dsp:cNvPr id="0" name=""/>
        <dsp:cNvSpPr/>
      </dsp:nvSpPr>
      <dsp:spPr>
        <a:xfrm rot="5400000">
          <a:off x="4889043" y="-1383278"/>
          <a:ext cx="720574" cy="4936997"/>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5888" lvl="1" indent="-115888" algn="l" defTabSz="533400">
            <a:lnSpc>
              <a:spcPct val="85000"/>
            </a:lnSpc>
            <a:spcBef>
              <a:spcPct val="0"/>
            </a:spcBef>
            <a:spcAft>
              <a:spcPts val="0"/>
            </a:spcAft>
            <a:buChar char="••"/>
          </a:pPr>
          <a:r>
            <a:rPr lang="en-US" sz="1200" kern="1200" dirty="0" smtClean="0"/>
            <a:t>Ensure re-bids and global/division priority bids are fully resourced</a:t>
          </a:r>
          <a:endParaRPr lang="en-US" sz="1200" kern="1200" dirty="0">
            <a:latin typeface="+mj-lt"/>
            <a:cs typeface="Arial" pitchFamily="34" charset="0"/>
          </a:endParaRP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Invest wisely in key tech areas and priority countries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Develop strategies to enter promising new markets and diversify</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Continue to diversify client base</a:t>
          </a:r>
        </a:p>
      </dsp:txBody>
      <dsp:txXfrm rot="-5400000">
        <a:off x="2780832" y="760109"/>
        <a:ext cx="4901821" cy="650222"/>
      </dsp:txXfrm>
    </dsp:sp>
    <dsp:sp modelId="{D712E28B-EA57-4CD6-B731-6B92E293EF94}">
      <dsp:nvSpPr>
        <dsp:cNvPr id="0" name=""/>
        <dsp:cNvSpPr/>
      </dsp:nvSpPr>
      <dsp:spPr>
        <a:xfrm>
          <a:off x="3770" y="727990"/>
          <a:ext cx="2777061" cy="7144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latin typeface="+mj-lt"/>
              <a:cs typeface="Arial" pitchFamily="34" charset="0"/>
            </a:rPr>
            <a:t>Invest in new business strategically</a:t>
          </a:r>
          <a:endParaRPr lang="en-US" sz="1800" b="1" kern="1200" dirty="0">
            <a:latin typeface="+mj-lt"/>
            <a:cs typeface="Arial" pitchFamily="34" charset="0"/>
          </a:endParaRPr>
        </a:p>
      </dsp:txBody>
      <dsp:txXfrm>
        <a:off x="38647" y="762867"/>
        <a:ext cx="2707307" cy="644706"/>
      </dsp:txXfrm>
    </dsp:sp>
    <dsp:sp modelId="{25108497-CE95-4BEE-9B05-3DA29993B834}">
      <dsp:nvSpPr>
        <dsp:cNvPr id="0" name=""/>
        <dsp:cNvSpPr/>
      </dsp:nvSpPr>
      <dsp:spPr>
        <a:xfrm rot="5400000">
          <a:off x="4838839" y="-525018"/>
          <a:ext cx="820982" cy="4936997"/>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1125" marR="0" lvl="1" indent="-111125"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Develop robust opportunity pipeline</a:t>
          </a:r>
          <a:endParaRPr lang="en-US" sz="1200" kern="1200" dirty="0">
            <a:latin typeface="+mj-lt"/>
            <a:cs typeface="Arial" pitchFamily="34" charset="0"/>
          </a:endParaRP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Implement decision gate/color review process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Introduce country capture lead and quality mentor roles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Improve NBD culture and increase engagement</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Develop strategy to better understand clients and competitors</a:t>
          </a:r>
        </a:p>
      </dsp:txBody>
      <dsp:txXfrm rot="-5400000">
        <a:off x="2780832" y="1573066"/>
        <a:ext cx="4896920" cy="740828"/>
      </dsp:txXfrm>
    </dsp:sp>
    <dsp:sp modelId="{82617D29-B0A7-43F7-9C83-9FB56DBCFBF2}">
      <dsp:nvSpPr>
        <dsp:cNvPr id="0" name=""/>
        <dsp:cNvSpPr/>
      </dsp:nvSpPr>
      <dsp:spPr>
        <a:xfrm>
          <a:off x="3770" y="1474071"/>
          <a:ext cx="2777061" cy="93881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latin typeface="+mj-lt"/>
              <a:cs typeface="Arial" pitchFamily="34" charset="0"/>
            </a:rPr>
            <a:t>Strengthen new business development processes</a:t>
          </a:r>
          <a:endParaRPr lang="en-US" sz="1800" b="1" kern="1200" dirty="0">
            <a:latin typeface="+mj-lt"/>
            <a:cs typeface="Arial" pitchFamily="34" charset="0"/>
          </a:endParaRPr>
        </a:p>
      </dsp:txBody>
      <dsp:txXfrm>
        <a:off x="49599" y="1519900"/>
        <a:ext cx="2685403" cy="847159"/>
      </dsp:txXfrm>
    </dsp:sp>
    <dsp:sp modelId="{ACA8EC63-D04D-436A-A117-FF9387958078}">
      <dsp:nvSpPr>
        <dsp:cNvPr id="0" name=""/>
        <dsp:cNvSpPr/>
      </dsp:nvSpPr>
      <dsp:spPr>
        <a:xfrm rot="5400000">
          <a:off x="4814896" y="407387"/>
          <a:ext cx="868868" cy="4936997"/>
        </a:xfrm>
        <a:prstGeom prst="round2Same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Focus on reputational capital and thought leadership through technical segments</a:t>
          </a:r>
          <a:endParaRPr lang="en-US" sz="1200" kern="1200" dirty="0">
            <a:latin typeface="+mj-lt"/>
            <a:cs typeface="Arial" pitchFamily="34" charset="0"/>
          </a:endParaRP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Improve internal documentation of Rep Cap activities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Document and disseminate to increase visibility</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Link reputational capital activities to new business explicitly</a:t>
          </a:r>
        </a:p>
      </dsp:txBody>
      <dsp:txXfrm rot="-5400000">
        <a:off x="2780832" y="2483867"/>
        <a:ext cx="4894582" cy="784038"/>
      </dsp:txXfrm>
    </dsp:sp>
    <dsp:sp modelId="{B6EF8F86-DFB1-4DCD-AE7D-7AED208CB5FA}">
      <dsp:nvSpPr>
        <dsp:cNvPr id="0" name=""/>
        <dsp:cNvSpPr/>
      </dsp:nvSpPr>
      <dsp:spPr>
        <a:xfrm>
          <a:off x="3770" y="2462100"/>
          <a:ext cx="2777061" cy="82757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latin typeface="+mj-lt"/>
              <a:cs typeface="Arial" pitchFamily="34" charset="0"/>
            </a:rPr>
            <a:t>Strengthen reputational capital</a:t>
          </a:r>
          <a:endParaRPr lang="en-US" sz="1800" b="1" kern="1200" dirty="0">
            <a:latin typeface="+mj-lt"/>
            <a:cs typeface="Arial" pitchFamily="34" charset="0"/>
          </a:endParaRPr>
        </a:p>
      </dsp:txBody>
      <dsp:txXfrm>
        <a:off x="44169" y="2502499"/>
        <a:ext cx="2696263" cy="746774"/>
      </dsp:txXfrm>
    </dsp:sp>
    <dsp:sp modelId="{086A725B-9EB1-4859-BA4D-EBD50A40ADBE}">
      <dsp:nvSpPr>
        <dsp:cNvPr id="0" name=""/>
        <dsp:cNvSpPr/>
      </dsp:nvSpPr>
      <dsp:spPr>
        <a:xfrm rot="5400000">
          <a:off x="4934934" y="1209692"/>
          <a:ext cx="628791" cy="4936997"/>
        </a:xfrm>
        <a:prstGeom prst="round2SameRect">
          <a:avLst/>
        </a:prstGeom>
        <a:solidFill>
          <a:schemeClr val="accent6">
            <a:tint val="40000"/>
            <a:alpha val="90000"/>
            <a:hueOff val="0"/>
            <a:satOff val="0"/>
            <a:lumOff val="0"/>
            <a:alphaOff val="0"/>
          </a:schemeClr>
        </a:solidFill>
        <a:ln w="254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1125" marR="0" lvl="1" indent="-111125" algn="l" defTabSz="914400" eaLnBrk="1" fontAlgn="auto" latinLnBrk="0" hangingPunct="1">
            <a:lnSpc>
              <a:spcPct val="85000"/>
            </a:lnSpc>
            <a:spcBef>
              <a:spcPct val="0"/>
            </a:spcBef>
            <a:spcAft>
              <a:spcPts val="0"/>
            </a:spcAft>
            <a:buClrTx/>
            <a:buSzTx/>
            <a:buFontTx/>
            <a:buChar char="••"/>
            <a:tabLst/>
            <a:defRPr/>
          </a:pPr>
          <a:r>
            <a:rPr lang="en-US" sz="1200" kern="1200" dirty="0" smtClean="0">
              <a:latin typeface="+mj-lt"/>
              <a:cs typeface="Arial" pitchFamily="34" charset="0"/>
            </a:rPr>
            <a:t>Test alternative business models, including bidding through </a:t>
          </a:r>
          <a:r>
            <a:rPr lang="en-US" sz="1200" kern="1200" dirty="0" err="1" smtClean="0">
              <a:latin typeface="+mj-lt"/>
              <a:cs typeface="Arial" pitchFamily="34" charset="0"/>
            </a:rPr>
            <a:t>Abt</a:t>
          </a:r>
          <a:r>
            <a:rPr lang="en-US" sz="1200" kern="1200" dirty="0" smtClean="0">
              <a:latin typeface="+mj-lt"/>
              <a:cs typeface="Arial" pitchFamily="34" charset="0"/>
            </a:rPr>
            <a:t> JTA</a:t>
          </a:r>
          <a:endParaRPr lang="en-US" sz="1200" kern="1200" dirty="0">
            <a:latin typeface="+mj-lt"/>
            <a:cs typeface="Arial" pitchFamily="34" charset="0"/>
          </a:endParaRP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Continue implementing competitive pricing  and VfM approaches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Develop/implement/monitor division-specific process improvements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Review strategy operations plan regularly to refine/adjust</a:t>
          </a:r>
        </a:p>
      </dsp:txBody>
      <dsp:txXfrm rot="-5400000">
        <a:off x="2780832" y="3394490"/>
        <a:ext cx="4906302" cy="567401"/>
      </dsp:txXfrm>
    </dsp:sp>
    <dsp:sp modelId="{34C5CCF0-54D1-4C1E-91E4-93E618018C5A}">
      <dsp:nvSpPr>
        <dsp:cNvPr id="0" name=""/>
        <dsp:cNvSpPr/>
      </dsp:nvSpPr>
      <dsp:spPr>
        <a:xfrm>
          <a:off x="3770" y="3338885"/>
          <a:ext cx="2777061" cy="678612"/>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t>Refine operating model for efficiency/competitiveness</a:t>
          </a:r>
        </a:p>
      </dsp:txBody>
      <dsp:txXfrm>
        <a:off x="36897" y="3372012"/>
        <a:ext cx="2710807" cy="612358"/>
      </dsp:txXfrm>
    </dsp:sp>
    <dsp:sp modelId="{A968B1F3-9343-432A-AEBF-49FC3668AA82}">
      <dsp:nvSpPr>
        <dsp:cNvPr id="0" name=""/>
        <dsp:cNvSpPr/>
      </dsp:nvSpPr>
      <dsp:spPr>
        <a:xfrm rot="5400000">
          <a:off x="4869226" y="1968366"/>
          <a:ext cx="760207" cy="4936997"/>
        </a:xfrm>
        <a:prstGeom prst="round2SameRect">
          <a:avLst/>
        </a:prstGeom>
        <a:solidFill>
          <a:schemeClr val="bg1">
            <a:lumMod val="85000"/>
            <a:alpha val="9000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Improve utilization and coverage of staff</a:t>
          </a:r>
          <a:endParaRPr lang="en-US" sz="1200" kern="1200" dirty="0">
            <a:latin typeface="+mj-lt"/>
            <a:cs typeface="Arial" pitchFamily="34" charset="0"/>
          </a:endParaRP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Increase capacity in new business development skills at all levels</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Implement strategies to address retention and morale</a:t>
          </a:r>
        </a:p>
        <a:p>
          <a:pPr marL="114300" lvl="1" indent="-114300" algn="l" defTabSz="533400">
            <a:lnSpc>
              <a:spcPct val="85000"/>
            </a:lnSpc>
            <a:spcBef>
              <a:spcPct val="0"/>
            </a:spcBef>
            <a:spcAft>
              <a:spcPts val="0"/>
            </a:spcAft>
            <a:buChar char="••"/>
          </a:pPr>
          <a:r>
            <a:rPr lang="en-US" sz="1200" kern="1200" dirty="0" smtClean="0">
              <a:latin typeface="+mj-lt"/>
              <a:cs typeface="Arial" pitchFamily="34" charset="0"/>
            </a:rPr>
            <a:t>Strengthen onboarding and orientation for new hires</a:t>
          </a:r>
        </a:p>
      </dsp:txBody>
      <dsp:txXfrm rot="-5400000">
        <a:off x="2780831" y="4093871"/>
        <a:ext cx="4899887" cy="685987"/>
      </dsp:txXfrm>
    </dsp:sp>
    <dsp:sp modelId="{6911D443-D2CB-42EA-88B6-C14B9C3E6541}">
      <dsp:nvSpPr>
        <dsp:cNvPr id="0" name=""/>
        <dsp:cNvSpPr/>
      </dsp:nvSpPr>
      <dsp:spPr>
        <a:xfrm>
          <a:off x="3770" y="4046061"/>
          <a:ext cx="2777061" cy="781607"/>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t>Invest in developing human resources</a:t>
          </a:r>
          <a:endParaRPr lang="en-US" sz="1800" b="1" kern="1200" dirty="0"/>
        </a:p>
      </dsp:txBody>
      <dsp:txXfrm>
        <a:off x="41925" y="4084216"/>
        <a:ext cx="2700751" cy="70529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12001" cy="461193"/>
          </a:xfrm>
          <a:prstGeom prst="rect">
            <a:avLst/>
          </a:prstGeom>
        </p:spPr>
        <p:txBody>
          <a:bodyPr vert="horz" lIns="87477" tIns="43739" rIns="87477" bIns="43739" rtlCol="0"/>
          <a:lstStyle>
            <a:lvl1pPr algn="l">
              <a:defRPr sz="1100"/>
            </a:lvl1pPr>
          </a:lstStyle>
          <a:p>
            <a:endParaRPr lang="en-US"/>
          </a:p>
        </p:txBody>
      </p:sp>
      <p:sp>
        <p:nvSpPr>
          <p:cNvPr id="3" name="Date Placeholder 2"/>
          <p:cNvSpPr>
            <a:spLocks noGrp="1"/>
          </p:cNvSpPr>
          <p:nvPr>
            <p:ph type="dt" sz="quarter" idx="1"/>
          </p:nvPr>
        </p:nvSpPr>
        <p:spPr>
          <a:xfrm>
            <a:off x="3936567" y="3"/>
            <a:ext cx="3012001" cy="461193"/>
          </a:xfrm>
          <a:prstGeom prst="rect">
            <a:avLst/>
          </a:prstGeom>
        </p:spPr>
        <p:txBody>
          <a:bodyPr vert="horz" lIns="87477" tIns="43739" rIns="87477" bIns="43739" rtlCol="0"/>
          <a:lstStyle>
            <a:lvl1pPr algn="r">
              <a:defRPr sz="1100"/>
            </a:lvl1pPr>
          </a:lstStyle>
          <a:p>
            <a:fld id="{FA34E6B4-FCB0-4C0C-8FD1-EA48704259F2}" type="datetimeFigureOut">
              <a:rPr lang="en-US" smtClean="0"/>
              <a:t>8/18/2014</a:t>
            </a:fld>
            <a:endParaRPr lang="en-US"/>
          </a:p>
        </p:txBody>
      </p:sp>
      <p:sp>
        <p:nvSpPr>
          <p:cNvPr id="4" name="Footer Placeholder 3"/>
          <p:cNvSpPr>
            <a:spLocks noGrp="1"/>
          </p:cNvSpPr>
          <p:nvPr>
            <p:ph type="ftr" sz="quarter" idx="2"/>
          </p:nvPr>
        </p:nvSpPr>
        <p:spPr>
          <a:xfrm>
            <a:off x="1" y="8773358"/>
            <a:ext cx="3012001" cy="461193"/>
          </a:xfrm>
          <a:prstGeom prst="rect">
            <a:avLst/>
          </a:prstGeom>
        </p:spPr>
        <p:txBody>
          <a:bodyPr vert="horz" lIns="87477" tIns="43739" rIns="87477" bIns="43739" rtlCol="0" anchor="b"/>
          <a:lstStyle>
            <a:lvl1pPr algn="l">
              <a:defRPr sz="1100"/>
            </a:lvl1pPr>
          </a:lstStyle>
          <a:p>
            <a:endParaRPr lang="en-US"/>
          </a:p>
        </p:txBody>
      </p:sp>
      <p:sp>
        <p:nvSpPr>
          <p:cNvPr id="5" name="Slide Number Placeholder 4"/>
          <p:cNvSpPr>
            <a:spLocks noGrp="1"/>
          </p:cNvSpPr>
          <p:nvPr>
            <p:ph type="sldNum" sz="quarter" idx="3"/>
          </p:nvPr>
        </p:nvSpPr>
        <p:spPr>
          <a:xfrm>
            <a:off x="3936567" y="8773358"/>
            <a:ext cx="3012001" cy="461193"/>
          </a:xfrm>
          <a:prstGeom prst="rect">
            <a:avLst/>
          </a:prstGeom>
        </p:spPr>
        <p:txBody>
          <a:bodyPr vert="horz" lIns="87477" tIns="43739" rIns="87477" bIns="43739" rtlCol="0" anchor="b"/>
          <a:lstStyle>
            <a:lvl1pPr algn="r">
              <a:defRPr sz="1100"/>
            </a:lvl1pPr>
          </a:lstStyle>
          <a:p>
            <a:fld id="{C6CB1301-70A8-4B09-9537-ED3AE1C43D16}" type="slidenum">
              <a:rPr lang="en-US" smtClean="0"/>
              <a:t>‹#›</a:t>
            </a:fld>
            <a:endParaRPr lang="en-US"/>
          </a:p>
        </p:txBody>
      </p:sp>
    </p:spTree>
    <p:extLst>
      <p:ext uri="{BB962C8B-B14F-4D97-AF65-F5344CB8AC3E}">
        <p14:creationId xmlns:p14="http://schemas.microsoft.com/office/powerpoint/2010/main" val="20328359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72" tIns="46236" rIns="92472" bIns="46236" rtlCol="0"/>
          <a:lstStyle>
            <a:lvl1pPr algn="l">
              <a:defRPr sz="1200"/>
            </a:lvl1pPr>
          </a:lstStyle>
          <a:p>
            <a:endParaRPr lang="en-US"/>
          </a:p>
        </p:txBody>
      </p:sp>
      <p:sp>
        <p:nvSpPr>
          <p:cNvPr id="3" name="Date Placeholder 2"/>
          <p:cNvSpPr>
            <a:spLocks noGrp="1"/>
          </p:cNvSpPr>
          <p:nvPr>
            <p:ph type="dt" idx="1"/>
          </p:nvPr>
        </p:nvSpPr>
        <p:spPr>
          <a:xfrm>
            <a:off x="3936769" y="0"/>
            <a:ext cx="3011699" cy="461804"/>
          </a:xfrm>
          <a:prstGeom prst="rect">
            <a:avLst/>
          </a:prstGeom>
        </p:spPr>
        <p:txBody>
          <a:bodyPr vert="horz" lIns="92472" tIns="46236" rIns="92472" bIns="46236" rtlCol="0"/>
          <a:lstStyle>
            <a:lvl1pPr algn="r">
              <a:defRPr sz="1200"/>
            </a:lvl1pPr>
          </a:lstStyle>
          <a:p>
            <a:fld id="{C3F29CC5-00F7-42D8-B124-DBB9CF6078E9}" type="datetimeFigureOut">
              <a:rPr lang="en-US" smtClean="0"/>
              <a:t>8/18/2014</a:t>
            </a:fld>
            <a:endParaRPr lang="en-US"/>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2472" tIns="46236" rIns="92472" bIns="4623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72" tIns="46236" rIns="92472" bIns="4623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1804"/>
          </a:xfrm>
          <a:prstGeom prst="rect">
            <a:avLst/>
          </a:prstGeom>
        </p:spPr>
        <p:txBody>
          <a:bodyPr vert="horz" lIns="92472" tIns="46236" rIns="92472" bIns="46236" rtlCol="0" anchor="b"/>
          <a:lstStyle>
            <a:lvl1pPr algn="l">
              <a:defRPr sz="1200"/>
            </a:lvl1pPr>
          </a:lstStyle>
          <a:p>
            <a:endParaRPr lang="en-US"/>
          </a:p>
        </p:txBody>
      </p:sp>
      <p:sp>
        <p:nvSpPr>
          <p:cNvPr id="7" name="Slide Number Placeholder 6"/>
          <p:cNvSpPr>
            <a:spLocks noGrp="1"/>
          </p:cNvSpPr>
          <p:nvPr>
            <p:ph type="sldNum" sz="quarter" idx="5"/>
          </p:nvPr>
        </p:nvSpPr>
        <p:spPr>
          <a:xfrm>
            <a:off x="3936769" y="8772669"/>
            <a:ext cx="3011699" cy="461804"/>
          </a:xfrm>
          <a:prstGeom prst="rect">
            <a:avLst/>
          </a:prstGeom>
        </p:spPr>
        <p:txBody>
          <a:bodyPr vert="horz" lIns="92472" tIns="46236" rIns="92472" bIns="46236" rtlCol="0" anchor="b"/>
          <a:lstStyle>
            <a:lvl1pPr algn="r">
              <a:defRPr sz="1200"/>
            </a:lvl1pPr>
          </a:lstStyle>
          <a:p>
            <a:fld id="{E6E49B88-C793-41F8-9EA0-1766465DAF74}" type="slidenum">
              <a:rPr lang="en-US" smtClean="0"/>
              <a:t>‹#›</a:t>
            </a:fld>
            <a:endParaRPr lang="en-US"/>
          </a:p>
        </p:txBody>
      </p:sp>
    </p:spTree>
    <p:extLst>
      <p:ext uri="{BB962C8B-B14F-4D97-AF65-F5344CB8AC3E}">
        <p14:creationId xmlns:p14="http://schemas.microsoft.com/office/powerpoint/2010/main" val="357890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870" indent="-226870">
              <a:buAutoNum type="arabicPeriod"/>
            </a:pPr>
            <a:endParaRPr lang="en-US" dirty="0"/>
          </a:p>
        </p:txBody>
      </p:sp>
      <p:sp>
        <p:nvSpPr>
          <p:cNvPr id="4" name="Slide Number Placeholder 3"/>
          <p:cNvSpPr>
            <a:spLocks noGrp="1"/>
          </p:cNvSpPr>
          <p:nvPr>
            <p:ph type="sldNum" sz="quarter" idx="10"/>
          </p:nvPr>
        </p:nvSpPr>
        <p:spPr/>
        <p:txBody>
          <a:bodyPr/>
          <a:lstStyle/>
          <a:p>
            <a:fld id="{5D9DB2DD-5B53-4D57-AFA1-9F393CE7769C}" type="slidenum">
              <a:rPr lang="en-US">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44091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p:txBody>
      </p:sp>
      <p:sp>
        <p:nvSpPr>
          <p:cNvPr id="5" name="TextBox 4"/>
          <p:cNvSpPr txBox="1"/>
          <p:nvPr userDrawn="1"/>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889000" y="2651125"/>
            <a:ext cx="3413125" cy="3270250"/>
          </a:xfrm>
          <a:prstGeom prst="rect">
            <a:avLst/>
          </a:prstGeom>
        </p:spPr>
        <p:txBody>
          <a:bodyPr vert="horz"/>
          <a:lstStyle>
            <a:lvl1pPr marL="0" indent="0" algn="l">
              <a:spcAft>
                <a:spcPts val="0"/>
              </a:spcAft>
              <a:buNone/>
              <a:defRPr sz="3200">
                <a:latin typeface="Arial"/>
                <a:cs typeface="Arial"/>
              </a:defRPr>
            </a:lvl1pPr>
          </a:lstStyle>
          <a:p>
            <a:pPr algn="l">
              <a:spcAft>
                <a:spcPts val="0"/>
              </a:spcAft>
            </a:pPr>
            <a:r>
              <a:rPr lang="en-US" sz="2500" b="1" i="0" dirty="0" smtClean="0">
                <a:solidFill>
                  <a:schemeClr val="bg1"/>
                </a:solidFill>
                <a:latin typeface="Helvetica"/>
                <a:cs typeface="Helvetica"/>
              </a:rPr>
              <a:t>Presentation to the most amazing corporation in </a:t>
            </a:r>
          </a:p>
          <a:p>
            <a:pPr algn="l">
              <a:spcAft>
                <a:spcPts val="0"/>
              </a:spcAft>
            </a:pPr>
            <a:r>
              <a:rPr lang="en-US" sz="2500" b="1" i="0" dirty="0" smtClean="0">
                <a:solidFill>
                  <a:schemeClr val="bg1"/>
                </a:solidFill>
                <a:latin typeface="Helvetica"/>
                <a:cs typeface="Helvetica"/>
              </a:rPr>
              <a:t>the world. </a:t>
            </a:r>
          </a:p>
          <a:p>
            <a:pPr algn="l">
              <a:spcAft>
                <a:spcPts val="0"/>
              </a:spcAft>
            </a:pPr>
            <a:endParaRPr lang="en-US" sz="2500" b="1" i="0" dirty="0" smtClean="0">
              <a:solidFill>
                <a:schemeClr val="bg1"/>
              </a:solidFill>
              <a:latin typeface="Helvetica"/>
              <a:cs typeface="Helvetica"/>
            </a:endParaRPr>
          </a:p>
          <a:p>
            <a:pPr algn="l">
              <a:spcAft>
                <a:spcPts val="0"/>
              </a:spcAft>
            </a:pPr>
            <a:r>
              <a:rPr lang="en-US" sz="2500" b="0" i="0" dirty="0" err="1" smtClean="0">
                <a:solidFill>
                  <a:schemeClr val="bg1"/>
                </a:solidFill>
                <a:latin typeface="Helvetica"/>
                <a:cs typeface="Helvetica"/>
              </a:rPr>
              <a:t>Lorem</a:t>
            </a:r>
            <a:r>
              <a:rPr lang="en-US" sz="2500" b="0" i="0" dirty="0" smtClean="0">
                <a:solidFill>
                  <a:schemeClr val="bg1"/>
                </a:solidFill>
                <a:latin typeface="Helvetica"/>
                <a:cs typeface="Helvetica"/>
              </a:rPr>
              <a:t> </a:t>
            </a:r>
            <a:r>
              <a:rPr lang="en-US" sz="2500" b="0" i="0" dirty="0" err="1" smtClean="0">
                <a:solidFill>
                  <a:schemeClr val="bg1"/>
                </a:solidFill>
                <a:latin typeface="Helvetica"/>
                <a:cs typeface="Helvetica"/>
              </a:rPr>
              <a:t>ipsum</a:t>
            </a:r>
            <a:r>
              <a:rPr lang="en-US" sz="2500" b="0" i="0" dirty="0" smtClean="0">
                <a:solidFill>
                  <a:schemeClr val="bg1"/>
                </a:solidFill>
                <a:latin typeface="Helvetica"/>
                <a:cs typeface="Helvetica"/>
              </a:rPr>
              <a:t> dolor set </a:t>
            </a:r>
            <a:r>
              <a:rPr lang="en-US" sz="2500" b="0" i="0" dirty="0" err="1" smtClean="0">
                <a:solidFill>
                  <a:schemeClr val="bg1"/>
                </a:solidFill>
                <a:latin typeface="Helvetica"/>
                <a:cs typeface="Helvetica"/>
              </a:rPr>
              <a:t>amet</a:t>
            </a:r>
            <a:r>
              <a:rPr lang="en-US" sz="2500" b="0" i="0" dirty="0" smtClean="0">
                <a:solidFill>
                  <a:schemeClr val="bg1"/>
                </a:solidFill>
                <a:latin typeface="Helvetica"/>
                <a:cs typeface="Helvetica"/>
              </a:rPr>
              <a:t> magnum</a:t>
            </a:r>
            <a:r>
              <a:rPr lang="en-US" sz="2500" b="0" i="0" baseline="0" dirty="0" smtClean="0">
                <a:solidFill>
                  <a:schemeClr val="bg1"/>
                </a:solidFill>
                <a:latin typeface="Helvetica"/>
                <a:cs typeface="Helvetica"/>
              </a:rPr>
              <a:t> allure. </a:t>
            </a:r>
            <a:endParaRPr lang="en-US" sz="2500" b="0" i="0" dirty="0" smtClean="0">
              <a:solidFill>
                <a:schemeClr val="bg1"/>
              </a:solidFill>
              <a:latin typeface="Helvetica"/>
              <a:cs typeface="Helvetic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3813428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142674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734353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Rounded Rectangle 22"/>
          <p:cNvSpPr/>
          <p:nvPr/>
        </p:nvSpPr>
        <p:spPr>
          <a:xfrm>
            <a:off x="6554724" y="6291232"/>
            <a:ext cx="1920239" cy="241300"/>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a:off x="692150" y="469900"/>
            <a:ext cx="6775147" cy="914400"/>
          </a:xfrm>
          <a:prstGeom prst="roundRect">
            <a:avLst>
              <a:gd name="adj" fmla="val 4514"/>
            </a:avLst>
          </a:prstGeom>
          <a:solidFill>
            <a:schemeClr val="accent1"/>
          </a:solidFill>
          <a:ln>
            <a:solidFill>
              <a:srgbClr val="DA29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13232" y="469900"/>
            <a:ext cx="6747715" cy="922338"/>
          </a:xfrm>
          <a:prstGeom prst="rect">
            <a:avLst/>
          </a:prstGeom>
        </p:spPr>
        <p:txBody>
          <a:bodyPr vert="horz" lIns="91440" tIns="45720" rIns="91440" bIns="45720" rtlCol="0" anchor="ctr">
            <a:normAutofit/>
          </a:bodyPr>
          <a:lstStyle/>
          <a:p>
            <a:r>
              <a:rPr lang="en-US" dirty="0" smtClean="0"/>
              <a:t>Slide Title</a:t>
            </a:r>
            <a:endParaRPr lang="en-US" dirty="0"/>
          </a:p>
        </p:txBody>
      </p:sp>
      <p:sp>
        <p:nvSpPr>
          <p:cNvPr id="3" name="Text Placeholder 2"/>
          <p:cNvSpPr>
            <a:spLocks noGrp="1"/>
          </p:cNvSpPr>
          <p:nvPr>
            <p:ph type="body" idx="1"/>
          </p:nvPr>
        </p:nvSpPr>
        <p:spPr>
          <a:xfrm>
            <a:off x="723900" y="1536700"/>
            <a:ext cx="7721600" cy="4601909"/>
          </a:xfrm>
          <a:prstGeom prst="rect">
            <a:avLst/>
          </a:prstGeom>
        </p:spPr>
        <p:txBody>
          <a:bodyPr vert="horz" lIns="91440" tIns="45720" rIns="91440" bIns="45720" rtlCol="0">
            <a:normAutofit/>
          </a:bodyPr>
          <a:lstStyle/>
          <a:p>
            <a:pPr lvl="0"/>
            <a:r>
              <a:rPr lang="en-US" dirty="0" smtClean="0"/>
              <a:t>First level</a:t>
            </a:r>
          </a:p>
          <a:p>
            <a:pPr lvl="1"/>
            <a:r>
              <a:rPr lang="en-US" dirty="0" smtClean="0"/>
              <a:t>Second level</a:t>
            </a:r>
          </a:p>
          <a:p>
            <a:pPr marL="1143000" lvl="2" indent="-285750" algn="l" defTabSz="457200" rtl="0" eaLnBrk="1" latinLnBrk="0" hangingPunct="1">
              <a:spcBef>
                <a:spcPct val="20000"/>
              </a:spcBef>
              <a:buFont typeface="Arial"/>
              <a:buChar char="–"/>
            </a:pPr>
            <a:r>
              <a:rPr lang="en-US" dirty="0" smtClean="0"/>
              <a:t>Third level</a:t>
            </a:r>
          </a:p>
        </p:txBody>
      </p:sp>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FF000A"/>
              </a:solidFill>
              <a:effectLst/>
              <a:uLnTx/>
              <a:uFillTx/>
              <a:latin typeface="Arial"/>
              <a:ea typeface="+mj-ea"/>
              <a:cs typeface="Arial"/>
            </a:endParaRPr>
          </a:p>
        </p:txBody>
      </p:sp>
      <p:sp>
        <p:nvSpPr>
          <p:cNvPr id="13"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FF000A"/>
              </a:solidFill>
              <a:effectLst/>
              <a:uLnTx/>
              <a:uFillTx/>
              <a:latin typeface="Arial"/>
              <a:ea typeface="+mj-ea"/>
              <a:cs typeface="Arial"/>
            </a:endParaRPr>
          </a:p>
        </p:txBody>
      </p:sp>
      <p:pic>
        <p:nvPicPr>
          <p:cNvPr id="15" name="Picture 14" descr="abt_GEO_white.ai"/>
          <p:cNvPicPr>
            <a:picLocks/>
          </p:cNvPicPr>
          <p:nvPr/>
        </p:nvPicPr>
        <p:blipFill>
          <a:blip r:embed="rId5" cstate="email">
            <a:extLst>
              <a:ext uri="{28A0092B-C50C-407E-A947-70E740481C1C}">
                <a14:useLocalDpi xmlns:a14="http://schemas.microsoft.com/office/drawing/2010/main"/>
              </a:ext>
            </a:extLst>
          </a:blip>
          <a:srcRect/>
          <a:stretch>
            <a:fillRect/>
          </a:stretch>
        </p:blipFill>
        <p:spPr>
          <a:xfrm>
            <a:off x="7523480" y="469900"/>
            <a:ext cx="914400" cy="914400"/>
          </a:xfrm>
          <a:prstGeom prst="roundRect">
            <a:avLst>
              <a:gd name="adj" fmla="val 3376"/>
            </a:avLst>
          </a:prstGeom>
          <a:solidFill>
            <a:schemeClr val="accent2"/>
          </a:solidFill>
        </p:spPr>
      </p:pic>
      <p:sp>
        <p:nvSpPr>
          <p:cNvPr id="9" name="Slide Number Placeholder 5"/>
          <p:cNvSpPr txBox="1">
            <a:spLocks/>
          </p:cNvSpPr>
          <p:nvPr/>
        </p:nvSpPr>
        <p:spPr>
          <a:xfrm>
            <a:off x="6058753" y="6234082"/>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smtClean="0">
                <a:ln>
                  <a:noFill/>
                </a:ln>
                <a:solidFill>
                  <a:srgbClr val="FFFFFF"/>
                </a:solidFill>
                <a:effectLst/>
                <a:uLnTx/>
                <a:uFillTx/>
                <a:latin typeface="Arial"/>
                <a:ea typeface="+mn-ea"/>
                <a:cs typeface="Arial"/>
              </a:rPr>
              <a:t>Abt Associates </a:t>
            </a:r>
            <a:r>
              <a:rPr lang="en-US" sz="800" dirty="0" smtClean="0">
                <a:solidFill>
                  <a:srgbClr val="FFFFFF"/>
                </a:solidFill>
                <a:latin typeface="Arial"/>
                <a:cs typeface="Arial"/>
              </a:rPr>
              <a:t>| pg </a:t>
            </a:r>
            <a:fld id="{B24152A7-EAFD-4862-85A2-527423E9945A}" type="slidenum">
              <a:rPr lang="en-US" sz="800" smtClean="0">
                <a:solidFill>
                  <a:srgbClr val="FFFFFF"/>
                </a:solidFill>
                <a:latin typeface="Arial"/>
                <a:cs typeface="Arial"/>
              </a:rPr>
              <a:t>‹#›</a:t>
            </a:fld>
            <a:endParaRPr kumimoji="0" lang="en-US" sz="800" b="1" i="0" u="none" strike="noStrike" kern="1200" cap="none" spc="0" normalizeH="0" baseline="0" noProof="0" dirty="0" smtClean="0">
              <a:ln>
                <a:noFill/>
              </a:ln>
              <a:solidFill>
                <a:srgbClr val="FFFFFF"/>
              </a:solidFill>
              <a:effectLst/>
              <a:uLnTx/>
              <a:uFillTx/>
              <a:latin typeface="Arial"/>
              <a:ea typeface="+mn-ea"/>
              <a:cs typeface="Arial"/>
            </a:endParaRPr>
          </a:p>
        </p:txBody>
      </p:sp>
      <p:sp>
        <p:nvSpPr>
          <p:cNvPr id="16" name="Rounded Rectangle 15"/>
          <p:cNvSpPr/>
          <p:nvPr/>
        </p:nvSpPr>
        <p:spPr>
          <a:xfrm>
            <a:off x="685803" y="6291232"/>
            <a:ext cx="2880360" cy="241300"/>
          </a:xfrm>
          <a:prstGeom prst="roundRect">
            <a:avLst>
              <a:gd name="adj" fmla="val 0"/>
            </a:avLst>
          </a:prstGeom>
          <a:solidFill>
            <a:srgbClr val="D0D3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ounded Rectangle 20"/>
          <p:cNvSpPr/>
          <p:nvPr/>
        </p:nvSpPr>
        <p:spPr>
          <a:xfrm>
            <a:off x="3619500" y="6291232"/>
            <a:ext cx="932688" cy="241300"/>
          </a:xfrm>
          <a:prstGeom prst="roundRect">
            <a:avLst>
              <a:gd name="adj" fmla="val 0"/>
            </a:avLst>
          </a:prstGeom>
          <a:solidFill>
            <a:srgbClr val="C3C6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ounded Rectangle 21"/>
          <p:cNvSpPr/>
          <p:nvPr/>
        </p:nvSpPr>
        <p:spPr>
          <a:xfrm>
            <a:off x="4589018" y="6291232"/>
            <a:ext cx="1920239" cy="241300"/>
          </a:xfrm>
          <a:prstGeom prst="roundRect">
            <a:avLst>
              <a:gd name="adj" fmla="val 0"/>
            </a:avLst>
          </a:prstGeom>
          <a:solidFill>
            <a:srgbClr val="B7C9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3" r:id="rId1"/>
    <p:sldLayoutId id="2147483685" r:id="rId2"/>
    <p:sldLayoutId id="2147483686" r:id="rId3"/>
  </p:sldLayoutIdLst>
  <p:hf sldNum="0" hdr="0" dt="0"/>
  <p:txStyles>
    <p:titleStyle>
      <a:lvl1pPr algn="l" defTabSz="457200" rtl="0" eaLnBrk="1" latinLnBrk="0" hangingPunct="1">
        <a:spcBef>
          <a:spcPct val="0"/>
        </a:spcBef>
        <a:buNone/>
        <a:defRPr sz="3600" b="0" i="0" kern="1200">
          <a:solidFill>
            <a:schemeClr val="bg1"/>
          </a:solidFill>
          <a:latin typeface="Arial"/>
          <a:ea typeface="+mj-ea"/>
          <a:cs typeface="Arial"/>
        </a:defRPr>
      </a:lvl1pPr>
    </p:titleStyle>
    <p:bodyStyle>
      <a:lvl1pPr marL="342900" indent="-342900" algn="l" defTabSz="457200" rtl="0" eaLnBrk="1" latinLnBrk="0" hangingPunct="1">
        <a:lnSpc>
          <a:spcPct val="100000"/>
        </a:lnSpc>
        <a:spcBef>
          <a:spcPts val="768"/>
        </a:spcBef>
        <a:spcAft>
          <a:spcPts val="800"/>
        </a:spcAft>
        <a:buClr>
          <a:srgbClr val="DA291C"/>
        </a:buClr>
        <a:buFont typeface="Wingdings" charset="2"/>
        <a:buChar char="§"/>
        <a:defRPr sz="2400" kern="1200" baseline="0">
          <a:solidFill>
            <a:schemeClr val="tx1"/>
          </a:solidFill>
          <a:latin typeface="Arial"/>
          <a:ea typeface="+mn-ea"/>
          <a:cs typeface="Arial"/>
        </a:defRPr>
      </a:lvl1pPr>
      <a:lvl2pPr marL="742950" indent="-285750" algn="l" defTabSz="457200" rtl="0" eaLnBrk="1" latinLnBrk="0" hangingPunct="1">
        <a:lnSpc>
          <a:spcPct val="100000"/>
        </a:lnSpc>
        <a:spcBef>
          <a:spcPts val="768"/>
        </a:spcBef>
        <a:spcAft>
          <a:spcPts val="800"/>
        </a:spcAft>
        <a:buFont typeface="Arial"/>
        <a:buChar char="–"/>
        <a:defRPr lang="en-US" sz="2000" kern="1200" dirty="0" smtClean="0">
          <a:solidFill>
            <a:schemeClr val="tx1"/>
          </a:solidFill>
          <a:latin typeface="Arial"/>
          <a:ea typeface="+mn-ea"/>
          <a:cs typeface="Arial"/>
        </a:defRPr>
      </a:lvl2pPr>
      <a:lvl3pPr marL="1143000" indent="-228600" algn="l" defTabSz="457200" rtl="0" eaLnBrk="1" latinLnBrk="0" hangingPunct="1">
        <a:lnSpc>
          <a:spcPct val="100000"/>
        </a:lnSpc>
        <a:spcBef>
          <a:spcPts val="768"/>
        </a:spcBef>
        <a:spcAft>
          <a:spcPts val="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FF000A"/>
              </a:solidFill>
              <a:effectLst/>
              <a:uLnTx/>
              <a:uFillTx/>
              <a:latin typeface="Arial"/>
              <a:ea typeface="+mj-ea"/>
              <a:cs typeface="Arial"/>
            </a:endParaRPr>
          </a:p>
        </p:txBody>
      </p:sp>
      <p:pic>
        <p:nvPicPr>
          <p:cNvPr id="4" name="Picture 3" descr="abt_assoc_lockup.ai"/>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698500" y="627211"/>
            <a:ext cx="1460250" cy="1471727"/>
          </a:xfrm>
          <a:prstGeom prst="rect">
            <a:avLst/>
          </a:prstGeom>
        </p:spPr>
      </p:pic>
      <p:sp>
        <p:nvSpPr>
          <p:cNvPr id="5" name="Rounded Rectangle 4"/>
          <p:cNvSpPr/>
          <p:nvPr/>
        </p:nvSpPr>
        <p:spPr>
          <a:xfrm>
            <a:off x="698500" y="2404645"/>
            <a:ext cx="3848778" cy="3826144"/>
          </a:xfrm>
          <a:prstGeom prst="roundRect">
            <a:avLst>
              <a:gd name="adj" fmla="val 953"/>
            </a:avLst>
          </a:prstGeom>
          <a:solidFill>
            <a:srgbClr val="DA29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8" r:id="rId1"/>
  </p:sldLayoutIdLst>
  <p:hf sldNum="0" hdr="0" dt="0"/>
  <p:txStyles>
    <p:titleStyle>
      <a:lvl1pPr algn="l" defTabSz="457200" rtl="0" eaLnBrk="1" latinLnBrk="0" hangingPunct="1">
        <a:spcBef>
          <a:spcPct val="0"/>
        </a:spcBef>
        <a:buNone/>
        <a:defRPr sz="4400" b="1" i="0" kern="1200">
          <a:solidFill>
            <a:srgbClr val="FF000A"/>
          </a:solidFill>
          <a:latin typeface="Helvetica"/>
          <a:ea typeface="+mj-ea"/>
          <a:cs typeface="Helvetica"/>
        </a:defRPr>
      </a:lvl1pPr>
    </p:titleStyle>
    <p:bodyStyle>
      <a:lvl1pPr marL="342900" indent="-342900" algn="l" defTabSz="457200" rtl="0" eaLnBrk="1" latinLnBrk="0" hangingPunct="1">
        <a:spcBef>
          <a:spcPct val="20000"/>
        </a:spcBef>
        <a:buClr>
          <a:srgbClr val="FF000A"/>
        </a:buClr>
        <a:buFont typeface="Wingdings" charset="2"/>
        <a:buChar char="§"/>
        <a:defRPr sz="3200" kern="1200" baseline="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Rounded Rectangle 22"/>
          <p:cNvSpPr/>
          <p:nvPr/>
        </p:nvSpPr>
        <p:spPr>
          <a:xfrm>
            <a:off x="6554724" y="6291232"/>
            <a:ext cx="1920239" cy="241300"/>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FF000A"/>
              </a:solidFill>
              <a:effectLst/>
              <a:uLnTx/>
              <a:uFillTx/>
              <a:latin typeface="Arial"/>
              <a:ea typeface="+mj-ea"/>
              <a:cs typeface="Arial"/>
            </a:endParaRPr>
          </a:p>
        </p:txBody>
      </p:sp>
      <p:sp>
        <p:nvSpPr>
          <p:cNvPr id="13"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FF000A"/>
              </a:solidFill>
              <a:effectLst/>
              <a:uLnTx/>
              <a:uFillTx/>
              <a:latin typeface="Arial"/>
              <a:ea typeface="+mj-ea"/>
              <a:cs typeface="Arial"/>
            </a:endParaRPr>
          </a:p>
        </p:txBody>
      </p:sp>
      <p:sp>
        <p:nvSpPr>
          <p:cNvPr id="16" name="Rounded Rectangle 15"/>
          <p:cNvSpPr/>
          <p:nvPr/>
        </p:nvSpPr>
        <p:spPr>
          <a:xfrm>
            <a:off x="685803" y="6291232"/>
            <a:ext cx="2880360" cy="241300"/>
          </a:xfrm>
          <a:prstGeom prst="roundRect">
            <a:avLst>
              <a:gd name="adj" fmla="val 0"/>
            </a:avLst>
          </a:prstGeom>
          <a:solidFill>
            <a:srgbClr val="D0D3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ounded Rectangle 20"/>
          <p:cNvSpPr/>
          <p:nvPr/>
        </p:nvSpPr>
        <p:spPr>
          <a:xfrm>
            <a:off x="3619500" y="6291232"/>
            <a:ext cx="932688" cy="241300"/>
          </a:xfrm>
          <a:prstGeom prst="roundRect">
            <a:avLst>
              <a:gd name="adj" fmla="val 0"/>
            </a:avLst>
          </a:prstGeom>
          <a:solidFill>
            <a:srgbClr val="C3C6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ounded Rectangle 21"/>
          <p:cNvSpPr/>
          <p:nvPr/>
        </p:nvSpPr>
        <p:spPr>
          <a:xfrm>
            <a:off x="4589018" y="6291232"/>
            <a:ext cx="1920239" cy="241300"/>
          </a:xfrm>
          <a:prstGeom prst="roundRect">
            <a:avLst>
              <a:gd name="adj" fmla="val 0"/>
            </a:avLst>
          </a:prstGeom>
          <a:solidFill>
            <a:srgbClr val="B7C9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7" name="Picture 16" descr="abt_logo.tag_rgb.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7723" y="4223680"/>
            <a:ext cx="3110527" cy="1421149"/>
          </a:xfrm>
          <a:prstGeom prst="rect">
            <a:avLst/>
          </a:prstGeom>
        </p:spPr>
      </p:pic>
    </p:spTree>
  </p:cSld>
  <p:clrMap bg1="lt1" tx1="dk1" bg2="lt2" tx2="dk2" accent1="accent1" accent2="accent2" accent3="accent3" accent4="accent4" accent5="accent5" accent6="accent6" hlink="hlink" folHlink="folHlink"/>
  <p:sldLayoutIdLst>
    <p:sldLayoutId id="2147483707" r:id="rId1"/>
  </p:sldLayoutIdLst>
  <p:hf sldNum="0" hdr="0" dt="0"/>
  <p:txStyles>
    <p:titleStyle>
      <a:lvl1pPr algn="l" defTabSz="457200" rtl="0" eaLnBrk="1" latinLnBrk="0" hangingPunct="1">
        <a:spcBef>
          <a:spcPct val="0"/>
        </a:spcBef>
        <a:buNone/>
        <a:defRPr sz="3600" b="0" i="0" kern="1200">
          <a:solidFill>
            <a:schemeClr val="bg1"/>
          </a:solidFill>
          <a:latin typeface="Arial"/>
          <a:ea typeface="+mj-ea"/>
          <a:cs typeface="Arial"/>
        </a:defRPr>
      </a:lvl1pPr>
    </p:titleStyle>
    <p:bodyStyle>
      <a:lvl1pPr marL="342900" indent="-342900" algn="l" defTabSz="457200" rtl="0" eaLnBrk="1" latinLnBrk="0" hangingPunct="1">
        <a:lnSpc>
          <a:spcPct val="100000"/>
        </a:lnSpc>
        <a:spcBef>
          <a:spcPts val="768"/>
        </a:spcBef>
        <a:spcAft>
          <a:spcPts val="800"/>
        </a:spcAft>
        <a:buClr>
          <a:srgbClr val="DA291C"/>
        </a:buClr>
        <a:buFont typeface="Wingdings" charset="2"/>
        <a:buChar char="§"/>
        <a:defRPr sz="2400" kern="1200" baseline="0">
          <a:solidFill>
            <a:schemeClr val="tx1"/>
          </a:solidFill>
          <a:latin typeface="Arial"/>
          <a:ea typeface="+mn-ea"/>
          <a:cs typeface="Arial"/>
        </a:defRPr>
      </a:lvl1pPr>
      <a:lvl2pPr marL="742950" indent="-285750" algn="l" defTabSz="457200" rtl="0" eaLnBrk="1" latinLnBrk="0" hangingPunct="1">
        <a:lnSpc>
          <a:spcPct val="100000"/>
        </a:lnSpc>
        <a:spcBef>
          <a:spcPts val="768"/>
        </a:spcBef>
        <a:spcAft>
          <a:spcPts val="800"/>
        </a:spcAft>
        <a:buFont typeface="Arial"/>
        <a:buChar char="–"/>
        <a:defRPr lang="en-US" sz="2000" kern="1200" dirty="0" smtClean="0">
          <a:solidFill>
            <a:schemeClr val="tx1"/>
          </a:solidFill>
          <a:latin typeface="Arial"/>
          <a:ea typeface="+mn-ea"/>
          <a:cs typeface="Arial"/>
        </a:defRPr>
      </a:lvl2pPr>
      <a:lvl3pPr marL="1143000" indent="-228600" algn="l" defTabSz="457200" rtl="0" eaLnBrk="1" latinLnBrk="0" hangingPunct="1">
        <a:lnSpc>
          <a:spcPct val="100000"/>
        </a:lnSpc>
        <a:spcBef>
          <a:spcPts val="768"/>
        </a:spcBef>
        <a:spcAft>
          <a:spcPts val="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Rounded Rectangle 22"/>
          <p:cNvSpPr/>
          <p:nvPr/>
        </p:nvSpPr>
        <p:spPr>
          <a:xfrm>
            <a:off x="6554724" y="6291232"/>
            <a:ext cx="1920239" cy="241300"/>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 name="Rounded Rectangle 10"/>
          <p:cNvSpPr/>
          <p:nvPr/>
        </p:nvSpPr>
        <p:spPr>
          <a:xfrm>
            <a:off x="692150" y="469900"/>
            <a:ext cx="6775147" cy="914400"/>
          </a:xfrm>
          <a:prstGeom prst="roundRect">
            <a:avLst>
              <a:gd name="adj" fmla="val 4514"/>
            </a:avLst>
          </a:prstGeom>
          <a:solidFill>
            <a:schemeClr val="accent1"/>
          </a:solidFill>
          <a:ln>
            <a:solidFill>
              <a:srgbClr val="DA29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713232" y="469900"/>
            <a:ext cx="6747715" cy="922338"/>
          </a:xfrm>
          <a:prstGeom prst="rect">
            <a:avLst/>
          </a:prstGeom>
        </p:spPr>
        <p:txBody>
          <a:bodyPr vert="horz" lIns="91440" tIns="45720" rIns="91440" bIns="45720" rtlCol="0" anchor="ctr">
            <a:normAutofit/>
          </a:bodyPr>
          <a:lstStyle/>
          <a:p>
            <a:r>
              <a:rPr lang="en-US" dirty="0" smtClean="0"/>
              <a:t>Slide Title</a:t>
            </a:r>
            <a:endParaRPr lang="en-US" dirty="0"/>
          </a:p>
        </p:txBody>
      </p:sp>
      <p:sp>
        <p:nvSpPr>
          <p:cNvPr id="3" name="Text Placeholder 2"/>
          <p:cNvSpPr>
            <a:spLocks noGrp="1"/>
          </p:cNvSpPr>
          <p:nvPr>
            <p:ph type="body" idx="1"/>
          </p:nvPr>
        </p:nvSpPr>
        <p:spPr>
          <a:xfrm>
            <a:off x="723900" y="1536700"/>
            <a:ext cx="7721600" cy="4601909"/>
          </a:xfrm>
          <a:prstGeom prst="rect">
            <a:avLst/>
          </a:prstGeom>
        </p:spPr>
        <p:txBody>
          <a:bodyPr vert="horz" lIns="91440" tIns="45720" rIns="91440" bIns="45720" rtlCol="0">
            <a:normAutofit/>
          </a:bodyPr>
          <a:lstStyle/>
          <a:p>
            <a:pPr lvl="0"/>
            <a:r>
              <a:rPr lang="en-US" dirty="0" smtClean="0"/>
              <a:t>First level</a:t>
            </a:r>
          </a:p>
          <a:p>
            <a:pPr lvl="1"/>
            <a:r>
              <a:rPr lang="en-US" dirty="0" smtClean="0"/>
              <a:t>Second level</a:t>
            </a:r>
          </a:p>
          <a:p>
            <a:pPr marL="1143000" lvl="2" indent="-285750" algn="l" defTabSz="457200" rtl="0" eaLnBrk="1" latinLnBrk="0" hangingPunct="1">
              <a:spcBef>
                <a:spcPct val="20000"/>
              </a:spcBef>
              <a:buFont typeface="Arial"/>
              <a:buChar char="–"/>
            </a:pPr>
            <a:r>
              <a:rPr lang="en-US" dirty="0" smtClean="0"/>
              <a:t>Third level</a:t>
            </a:r>
          </a:p>
        </p:txBody>
      </p:sp>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a:spcBef>
                <a:spcPct val="0"/>
              </a:spcBef>
              <a:defRPr/>
            </a:pPr>
            <a:endParaRPr lang="en-US" sz="4400" b="1" dirty="0">
              <a:solidFill>
                <a:srgbClr val="FF000A"/>
              </a:solidFill>
              <a:latin typeface="Arial"/>
              <a:cs typeface="Arial"/>
            </a:endParaRPr>
          </a:p>
        </p:txBody>
      </p:sp>
      <p:sp>
        <p:nvSpPr>
          <p:cNvPr id="13"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a:spcBef>
                <a:spcPct val="0"/>
              </a:spcBef>
              <a:defRPr/>
            </a:pPr>
            <a:endParaRPr lang="en-US" sz="4400" b="1" dirty="0">
              <a:solidFill>
                <a:srgbClr val="FF000A"/>
              </a:solidFill>
              <a:latin typeface="Arial"/>
              <a:cs typeface="Arial"/>
            </a:endParaRPr>
          </a:p>
        </p:txBody>
      </p:sp>
      <p:pic>
        <p:nvPicPr>
          <p:cNvPr id="15" name="Picture 14" descr="abt_GEO_white.ai"/>
          <p:cNvPicPr>
            <a:picLocks/>
          </p:cNvPicPr>
          <p:nvPr/>
        </p:nvPicPr>
        <p:blipFill>
          <a:blip r:embed="rId5" cstate="screen">
            <a:extLst>
              <a:ext uri="{28A0092B-C50C-407E-A947-70E740481C1C}">
                <a14:useLocalDpi xmlns:a14="http://schemas.microsoft.com/office/drawing/2010/main"/>
              </a:ext>
            </a:extLst>
          </a:blip>
          <a:srcRect/>
          <a:stretch>
            <a:fillRect/>
          </a:stretch>
        </p:blipFill>
        <p:spPr>
          <a:xfrm>
            <a:off x="7523480" y="469900"/>
            <a:ext cx="914400" cy="914400"/>
          </a:xfrm>
          <a:prstGeom prst="roundRect">
            <a:avLst>
              <a:gd name="adj" fmla="val 3376"/>
            </a:avLst>
          </a:prstGeom>
          <a:solidFill>
            <a:schemeClr val="accent2"/>
          </a:solidFill>
        </p:spPr>
      </p:pic>
      <p:sp>
        <p:nvSpPr>
          <p:cNvPr id="9" name="Slide Number Placeholder 5"/>
          <p:cNvSpPr txBox="1">
            <a:spLocks/>
          </p:cNvSpPr>
          <p:nvPr/>
        </p:nvSpPr>
        <p:spPr>
          <a:xfrm>
            <a:off x="6058753" y="6234082"/>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pPr>
              <a:defRPr/>
            </a:pPr>
            <a:r>
              <a:rPr lang="en-US" sz="800" b="1" dirty="0" smtClean="0">
                <a:solidFill>
                  <a:srgbClr val="FFFFFF"/>
                </a:solidFill>
                <a:latin typeface="Arial"/>
                <a:cs typeface="Arial"/>
              </a:rPr>
              <a:t>Abt Associates </a:t>
            </a:r>
            <a:r>
              <a:rPr lang="en-US" sz="800" dirty="0" smtClean="0">
                <a:solidFill>
                  <a:srgbClr val="FFFFFF"/>
                </a:solidFill>
                <a:latin typeface="Arial"/>
                <a:cs typeface="Arial"/>
              </a:rPr>
              <a:t>| pg </a:t>
            </a:r>
            <a:fld id="{B24152A7-EAFD-4862-85A2-527423E9945A}" type="slidenum">
              <a:rPr lang="en-US" sz="800" smtClean="0">
                <a:solidFill>
                  <a:srgbClr val="FFFFFF"/>
                </a:solidFill>
                <a:latin typeface="Arial"/>
                <a:cs typeface="Arial"/>
              </a:rPr>
              <a:pPr>
                <a:defRPr/>
              </a:pPr>
              <a:t>‹#›</a:t>
            </a:fld>
            <a:endParaRPr lang="en-US" sz="800" b="1" dirty="0" smtClean="0">
              <a:solidFill>
                <a:srgbClr val="FFFFFF"/>
              </a:solidFill>
              <a:latin typeface="Arial"/>
              <a:cs typeface="Arial"/>
            </a:endParaRPr>
          </a:p>
        </p:txBody>
      </p:sp>
      <p:sp>
        <p:nvSpPr>
          <p:cNvPr id="16" name="Rounded Rectangle 15"/>
          <p:cNvSpPr/>
          <p:nvPr/>
        </p:nvSpPr>
        <p:spPr>
          <a:xfrm>
            <a:off x="685803" y="6291232"/>
            <a:ext cx="2880360" cy="241300"/>
          </a:xfrm>
          <a:prstGeom prst="roundRect">
            <a:avLst>
              <a:gd name="adj" fmla="val 0"/>
            </a:avLst>
          </a:prstGeom>
          <a:solidFill>
            <a:srgbClr val="D0D3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 name="Rounded Rectangle 20"/>
          <p:cNvSpPr/>
          <p:nvPr/>
        </p:nvSpPr>
        <p:spPr>
          <a:xfrm>
            <a:off x="3619500" y="6291232"/>
            <a:ext cx="932688" cy="241300"/>
          </a:xfrm>
          <a:prstGeom prst="roundRect">
            <a:avLst>
              <a:gd name="adj" fmla="val 0"/>
            </a:avLst>
          </a:prstGeom>
          <a:solidFill>
            <a:srgbClr val="C3C6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 name="Rounded Rectangle 21"/>
          <p:cNvSpPr/>
          <p:nvPr/>
        </p:nvSpPr>
        <p:spPr>
          <a:xfrm>
            <a:off x="4589018" y="6291232"/>
            <a:ext cx="1920239" cy="241300"/>
          </a:xfrm>
          <a:prstGeom prst="roundRect">
            <a:avLst>
              <a:gd name="adj" fmla="val 0"/>
            </a:avLst>
          </a:prstGeom>
          <a:solidFill>
            <a:srgbClr val="B7C9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30398879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Lst>
  <p:hf sldNum="0" hdr="0" dt="0"/>
  <p:txStyles>
    <p:titleStyle>
      <a:lvl1pPr algn="l" defTabSz="457200" rtl="0" eaLnBrk="1" latinLnBrk="0" hangingPunct="1">
        <a:spcBef>
          <a:spcPct val="0"/>
        </a:spcBef>
        <a:buNone/>
        <a:defRPr sz="3600" b="0" i="0" kern="1200">
          <a:solidFill>
            <a:schemeClr val="bg1"/>
          </a:solidFill>
          <a:latin typeface="Arial"/>
          <a:ea typeface="+mj-ea"/>
          <a:cs typeface="Arial"/>
        </a:defRPr>
      </a:lvl1pPr>
    </p:titleStyle>
    <p:bodyStyle>
      <a:lvl1pPr marL="342900" indent="-342900" algn="l" defTabSz="457200" rtl="0" eaLnBrk="1" latinLnBrk="0" hangingPunct="1">
        <a:lnSpc>
          <a:spcPct val="100000"/>
        </a:lnSpc>
        <a:spcBef>
          <a:spcPts val="768"/>
        </a:spcBef>
        <a:spcAft>
          <a:spcPts val="800"/>
        </a:spcAft>
        <a:buClr>
          <a:srgbClr val="DA291C"/>
        </a:buClr>
        <a:buFont typeface="Wingdings" charset="2"/>
        <a:buChar char="§"/>
        <a:defRPr sz="2400" kern="1200" baseline="0">
          <a:solidFill>
            <a:schemeClr val="tx1"/>
          </a:solidFill>
          <a:latin typeface="Arial"/>
          <a:ea typeface="+mn-ea"/>
          <a:cs typeface="Arial"/>
        </a:defRPr>
      </a:lvl1pPr>
      <a:lvl2pPr marL="742950" indent="-285750" algn="l" defTabSz="457200" rtl="0" eaLnBrk="1" latinLnBrk="0" hangingPunct="1">
        <a:lnSpc>
          <a:spcPct val="100000"/>
        </a:lnSpc>
        <a:spcBef>
          <a:spcPts val="768"/>
        </a:spcBef>
        <a:spcAft>
          <a:spcPts val="800"/>
        </a:spcAft>
        <a:buFont typeface="Arial"/>
        <a:buChar char="–"/>
        <a:defRPr lang="en-US" sz="2000" kern="1200" dirty="0" smtClean="0">
          <a:solidFill>
            <a:schemeClr val="tx1"/>
          </a:solidFill>
          <a:latin typeface="Arial"/>
          <a:ea typeface="+mn-ea"/>
          <a:cs typeface="Arial"/>
        </a:defRPr>
      </a:lvl2pPr>
      <a:lvl3pPr marL="1143000" indent="-228600" algn="l" defTabSz="457200" rtl="0" eaLnBrk="1" latinLnBrk="0" hangingPunct="1">
        <a:lnSpc>
          <a:spcPct val="100000"/>
        </a:lnSpc>
        <a:spcBef>
          <a:spcPts val="768"/>
        </a:spcBef>
        <a:spcAft>
          <a:spcPts val="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UFP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1613" t="5654" r="11613" b="5654"/>
          <a:stretch/>
        </p:blipFill>
        <p:spPr bwMode="auto">
          <a:xfrm>
            <a:off x="4648604" y="2383976"/>
            <a:ext cx="4103515" cy="3856049"/>
          </a:xfrm>
          <a:prstGeom prst="roundRect">
            <a:avLst>
              <a:gd name="adj" fmla="val 12491"/>
            </a:avLst>
          </a:prstGeom>
          <a:noFill/>
          <a:extLst>
            <a:ext uri="{909E8E84-426E-40DD-AFC4-6F175D3DCCD1}">
              <a14:hiddenFill xmlns:a14="http://schemas.microsoft.com/office/drawing/2010/main">
                <a:solidFill>
                  <a:srgbClr val="FFFFFF"/>
                </a:solidFill>
              </a14:hiddenFill>
            </a:ext>
          </a:extLst>
        </p:spPr>
      </p:pic>
      <p:sp>
        <p:nvSpPr>
          <p:cNvPr id="2" name="Text Placeholder 1"/>
          <p:cNvSpPr>
            <a:spLocks noGrp="1"/>
          </p:cNvSpPr>
          <p:nvPr>
            <p:ph type="body" sz="quarter" idx="10"/>
          </p:nvPr>
        </p:nvSpPr>
        <p:spPr>
          <a:xfrm>
            <a:off x="889000" y="2651125"/>
            <a:ext cx="3532275" cy="3270250"/>
          </a:xfrm>
        </p:spPr>
        <p:txBody>
          <a:bodyPr/>
          <a:lstStyle/>
          <a:p>
            <a:r>
              <a:rPr lang="en-US" b="1" dirty="0" smtClean="0">
                <a:solidFill>
                  <a:schemeClr val="bg1"/>
                </a:solidFill>
              </a:rPr>
              <a:t>International Health Division Strategy FY15-16</a:t>
            </a:r>
          </a:p>
          <a:p>
            <a:endParaRPr lang="en-US" sz="1600" b="1" dirty="0" smtClean="0">
              <a:solidFill>
                <a:schemeClr val="bg1"/>
              </a:solidFill>
            </a:endParaRPr>
          </a:p>
          <a:p>
            <a:endParaRPr lang="en-US" sz="1600" b="1" dirty="0" smtClean="0">
              <a:solidFill>
                <a:schemeClr val="bg1"/>
              </a:solidFill>
            </a:endParaRPr>
          </a:p>
          <a:p>
            <a:r>
              <a:rPr lang="en-US" sz="1600" b="1" dirty="0" smtClean="0">
                <a:solidFill>
                  <a:schemeClr val="bg1"/>
                </a:solidFill>
              </a:rPr>
              <a:t>[Company Confidential]</a:t>
            </a:r>
            <a:endParaRPr lang="en-US" sz="1600" b="1" dirty="0">
              <a:solidFill>
                <a:schemeClr val="bg1"/>
              </a:solidFill>
            </a:endParaRPr>
          </a:p>
          <a:p>
            <a:endParaRPr lang="en-US" sz="1600" b="1" dirty="0" smtClean="0">
              <a:solidFill>
                <a:schemeClr val="bg1"/>
              </a:solidFill>
            </a:endParaRPr>
          </a:p>
          <a:p>
            <a:endParaRPr lang="en-US" sz="1600" b="1" dirty="0" smtClean="0">
              <a:solidFill>
                <a:schemeClr val="bg1"/>
              </a:solidFill>
            </a:endParaRPr>
          </a:p>
          <a:p>
            <a:r>
              <a:rPr lang="en-US" sz="1600" b="1" dirty="0" smtClean="0">
                <a:solidFill>
                  <a:schemeClr val="bg1"/>
                </a:solidFill>
              </a:rPr>
              <a:t>August 2014</a:t>
            </a:r>
            <a:endParaRPr lang="en-US" sz="1600" b="1" dirty="0">
              <a:solidFill>
                <a:schemeClr val="bg1"/>
              </a:solidFill>
            </a:endParaRPr>
          </a:p>
        </p:txBody>
      </p:sp>
      <p:sp>
        <p:nvSpPr>
          <p:cNvPr id="3" name="TextBox 2"/>
          <p:cNvSpPr txBox="1"/>
          <p:nvPr/>
        </p:nvSpPr>
        <p:spPr>
          <a:xfrm rot="19992580">
            <a:off x="2475841" y="4003245"/>
            <a:ext cx="3471366" cy="1323439"/>
          </a:xfrm>
          <a:prstGeom prst="rect">
            <a:avLst/>
          </a:prstGeom>
          <a:noFill/>
        </p:spPr>
        <p:txBody>
          <a:bodyPr wrap="square" rtlCol="0">
            <a:spAutoFit/>
          </a:bodyPr>
          <a:lstStyle/>
          <a:p>
            <a:pPr algn="ctr"/>
            <a:r>
              <a:rPr lang="en-US" sz="4400" dirty="0" smtClean="0">
                <a:solidFill>
                  <a:prstClr val="white">
                    <a:lumMod val="75000"/>
                  </a:prstClr>
                </a:solidFill>
              </a:rPr>
              <a:t>DRAFT</a:t>
            </a:r>
          </a:p>
          <a:p>
            <a:pPr algn="ctr"/>
            <a:r>
              <a:rPr lang="en-US" sz="3600" dirty="0" smtClean="0">
                <a:solidFill>
                  <a:prstClr val="white">
                    <a:lumMod val="75000"/>
                  </a:prstClr>
                </a:solidFill>
              </a:rPr>
              <a:t>(to be validated)</a:t>
            </a:r>
            <a:endParaRPr lang="en-US" sz="3600" dirty="0">
              <a:solidFill>
                <a:prstClr val="white">
                  <a:lumMod val="75000"/>
                </a:prstClr>
              </a:solidFill>
            </a:endParaRPr>
          </a:p>
        </p:txBody>
      </p:sp>
    </p:spTree>
    <p:extLst>
      <p:ext uri="{BB962C8B-B14F-4D97-AF65-F5344CB8AC3E}">
        <p14:creationId xmlns:p14="http://schemas.microsoft.com/office/powerpoint/2010/main" val="3903086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3: Strengthen New Business Development Processes</a:t>
            </a:r>
            <a:endParaRPr lang="en-US" sz="3400" dirty="0"/>
          </a:p>
        </p:txBody>
      </p:sp>
      <p:sp>
        <p:nvSpPr>
          <p:cNvPr id="4" name="Content Placeholder 3"/>
          <p:cNvSpPr>
            <a:spLocks noGrp="1"/>
          </p:cNvSpPr>
          <p:nvPr>
            <p:ph idx="1"/>
          </p:nvPr>
        </p:nvSpPr>
        <p:spPr>
          <a:xfrm>
            <a:off x="682955" y="1433013"/>
            <a:ext cx="8010667" cy="4837076"/>
          </a:xfrm>
        </p:spPr>
        <p:txBody>
          <a:bodyPr>
            <a:noAutofit/>
          </a:bodyPr>
          <a:lstStyle/>
          <a:p>
            <a:pPr lvl="0">
              <a:spcBef>
                <a:spcPts val="300"/>
              </a:spcBef>
              <a:spcAft>
                <a:spcPts val="300"/>
              </a:spcAft>
            </a:pPr>
            <a:r>
              <a:rPr lang="en-US" sz="2000" dirty="0" smtClean="0"/>
              <a:t>Develop pipeline of potential opportunities to feed the capture and bid process </a:t>
            </a:r>
          </a:p>
          <a:p>
            <a:pPr lvl="0">
              <a:spcBef>
                <a:spcPts val="300"/>
              </a:spcBef>
              <a:spcAft>
                <a:spcPts val="300"/>
              </a:spcAft>
            </a:pPr>
            <a:r>
              <a:rPr lang="en-US" sz="2000" dirty="0" smtClean="0"/>
              <a:t>Implement decision gate/color review process, including role clarity and accountability</a:t>
            </a:r>
          </a:p>
          <a:p>
            <a:pPr lvl="0">
              <a:spcBef>
                <a:spcPts val="300"/>
              </a:spcBef>
              <a:spcAft>
                <a:spcPts val="300"/>
              </a:spcAft>
            </a:pPr>
            <a:r>
              <a:rPr lang="en-US" sz="2000" dirty="0" smtClean="0"/>
              <a:t>Assign </a:t>
            </a:r>
            <a:r>
              <a:rPr lang="en-US" sz="2000" dirty="0"/>
              <a:t>country capture leads and develop mechanisms for </a:t>
            </a:r>
            <a:r>
              <a:rPr lang="en-US" sz="2000" dirty="0" smtClean="0"/>
              <a:t>feedback (including from COPs) and introduce </a:t>
            </a:r>
            <a:r>
              <a:rPr lang="en-US" sz="2000" dirty="0"/>
              <a:t>quality mentor role on priority bids</a:t>
            </a:r>
          </a:p>
          <a:p>
            <a:pPr lvl="0">
              <a:spcBef>
                <a:spcPts val="300"/>
              </a:spcBef>
              <a:spcAft>
                <a:spcPts val="300"/>
              </a:spcAft>
            </a:pPr>
            <a:r>
              <a:rPr lang="en-US" sz="2000" dirty="0" smtClean="0"/>
              <a:t>Improve NBD culture within the Division and increase engagement and business development skills in IHD while striving to ensure the right person is in right role</a:t>
            </a:r>
          </a:p>
          <a:p>
            <a:pPr>
              <a:spcBef>
                <a:spcPts val="300"/>
              </a:spcBef>
              <a:spcAft>
                <a:spcPts val="300"/>
              </a:spcAft>
            </a:pPr>
            <a:r>
              <a:rPr lang="en-US" sz="2000" dirty="0" smtClean="0"/>
              <a:t>Develop </a:t>
            </a:r>
            <a:r>
              <a:rPr lang="en-US" sz="2000" dirty="0"/>
              <a:t>strategy to better understand clients and competitors</a:t>
            </a:r>
          </a:p>
          <a:p>
            <a:pPr lvl="0">
              <a:spcBef>
                <a:spcPts val="300"/>
              </a:spcBef>
              <a:spcAft>
                <a:spcPts val="300"/>
              </a:spcAft>
            </a:pPr>
            <a:r>
              <a:rPr lang="en-US" sz="2000" dirty="0" smtClean="0"/>
              <a:t>Engage in strategic partnering for proposals and thought leadership, including UK partners</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630062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4: Strengthen Reputational Capital</a:t>
            </a:r>
            <a:endParaRPr lang="en-US" sz="3400" dirty="0"/>
          </a:p>
        </p:txBody>
      </p:sp>
      <p:sp>
        <p:nvSpPr>
          <p:cNvPr id="4" name="Content Placeholder 3"/>
          <p:cNvSpPr>
            <a:spLocks noGrp="1"/>
          </p:cNvSpPr>
          <p:nvPr>
            <p:ph idx="1"/>
          </p:nvPr>
        </p:nvSpPr>
        <p:spPr>
          <a:xfrm>
            <a:off x="682956" y="1433014"/>
            <a:ext cx="7886700" cy="4599296"/>
          </a:xfrm>
        </p:spPr>
        <p:txBody>
          <a:bodyPr>
            <a:noAutofit/>
          </a:bodyPr>
          <a:lstStyle/>
          <a:p>
            <a:pPr>
              <a:spcBef>
                <a:spcPts val="300"/>
              </a:spcBef>
              <a:spcAft>
                <a:spcPts val="300"/>
              </a:spcAft>
            </a:pPr>
            <a:r>
              <a:rPr lang="en-US" sz="1900" dirty="0" smtClean="0"/>
              <a:t>Focus on rep cap/thought leadership through </a:t>
            </a:r>
            <a:r>
              <a:rPr lang="en-US" sz="1900" dirty="0"/>
              <a:t>technical </a:t>
            </a:r>
            <a:r>
              <a:rPr lang="en-US" sz="1900" dirty="0" smtClean="0"/>
              <a:t>segments and develop technical strategies in </a:t>
            </a:r>
            <a:r>
              <a:rPr lang="en-US" sz="1900" dirty="0"/>
              <a:t>HIV, FP/RH, MNCH</a:t>
            </a:r>
          </a:p>
          <a:p>
            <a:pPr>
              <a:spcBef>
                <a:spcPts val="300"/>
              </a:spcBef>
              <a:spcAft>
                <a:spcPts val="300"/>
              </a:spcAft>
            </a:pPr>
            <a:r>
              <a:rPr lang="en-US" sz="1900" dirty="0" smtClean="0"/>
              <a:t>Improve internal documentation, ensuring </a:t>
            </a:r>
            <a:r>
              <a:rPr lang="en-US" sz="1900" dirty="0"/>
              <a:t>PMs/PDs contribute to Rep Cap database, increasing number of IHD applicants to Office of Rep Cap initiatives, and better capturing results </a:t>
            </a:r>
            <a:r>
              <a:rPr lang="en-US" sz="1900" dirty="0" smtClean="0"/>
              <a:t>for </a:t>
            </a:r>
            <a:r>
              <a:rPr lang="en-US" sz="1900" dirty="0"/>
              <a:t>use in proposals and external communications</a:t>
            </a:r>
          </a:p>
          <a:p>
            <a:pPr lvl="0">
              <a:spcBef>
                <a:spcPts val="300"/>
              </a:spcBef>
              <a:spcAft>
                <a:spcPts val="300"/>
              </a:spcAft>
            </a:pPr>
            <a:r>
              <a:rPr lang="en-US" sz="1900" dirty="0" smtClean="0"/>
              <a:t>Document and disseminate externally to increase visibility, including:</a:t>
            </a:r>
          </a:p>
          <a:p>
            <a:pPr lvl="1">
              <a:spcBef>
                <a:spcPts val="300"/>
              </a:spcBef>
              <a:spcAft>
                <a:spcPts val="300"/>
              </a:spcAft>
            </a:pPr>
            <a:r>
              <a:rPr lang="en-US" sz="1700" dirty="0" smtClean="0"/>
              <a:t>Increase project- and country-level contributions to Reputational Capital</a:t>
            </a:r>
          </a:p>
          <a:p>
            <a:pPr lvl="1">
              <a:spcBef>
                <a:spcPts val="300"/>
              </a:spcBef>
              <a:spcAft>
                <a:spcPts val="300"/>
              </a:spcAft>
            </a:pPr>
            <a:r>
              <a:rPr lang="en-US" sz="1700" dirty="0" smtClean="0"/>
              <a:t>Rationalize and leverage presence at priority global conferences</a:t>
            </a:r>
          </a:p>
          <a:p>
            <a:pPr lvl="1">
              <a:spcBef>
                <a:spcPts val="300"/>
              </a:spcBef>
              <a:spcAft>
                <a:spcPts val="300"/>
              </a:spcAft>
            </a:pPr>
            <a:r>
              <a:rPr lang="en-US" sz="1700" dirty="0" smtClean="0"/>
              <a:t>Increase </a:t>
            </a:r>
            <a:r>
              <a:rPr lang="en-US" sz="1700" dirty="0"/>
              <a:t>the number of IHD staff publishing in peer review </a:t>
            </a:r>
            <a:r>
              <a:rPr lang="en-US" sz="1700" dirty="0" smtClean="0"/>
              <a:t>journals</a:t>
            </a:r>
            <a:endParaRPr lang="en-US" sz="1700" dirty="0"/>
          </a:p>
          <a:p>
            <a:pPr lvl="1">
              <a:spcBef>
                <a:spcPts val="300"/>
              </a:spcBef>
              <a:spcAft>
                <a:spcPts val="300"/>
              </a:spcAft>
            </a:pPr>
            <a:r>
              <a:rPr lang="en-US" sz="1700" dirty="0"/>
              <a:t>Conduct thought leadership events in US and UK</a:t>
            </a:r>
          </a:p>
          <a:p>
            <a:pPr lvl="1">
              <a:spcBef>
                <a:spcPts val="300"/>
              </a:spcBef>
              <a:spcAft>
                <a:spcPts val="300"/>
              </a:spcAft>
            </a:pPr>
            <a:r>
              <a:rPr lang="en-US" sz="1700" dirty="0" smtClean="0"/>
              <a:t>Systematically compile and disseminate IHD research</a:t>
            </a:r>
            <a:endParaRPr lang="en-US" sz="1700" dirty="0"/>
          </a:p>
          <a:p>
            <a:pPr lvl="0">
              <a:spcBef>
                <a:spcPts val="300"/>
              </a:spcBef>
              <a:spcAft>
                <a:spcPts val="300"/>
              </a:spcAft>
            </a:pPr>
            <a:r>
              <a:rPr lang="en-US" sz="1900" dirty="0" smtClean="0"/>
              <a:t>Identify explicit mechanisms to link Rep Cap activities and </a:t>
            </a:r>
            <a:r>
              <a:rPr lang="en-US" sz="1900" dirty="0" err="1" smtClean="0"/>
              <a:t>Abt</a:t>
            </a:r>
            <a:r>
              <a:rPr lang="en-US" sz="1900" dirty="0" smtClean="0"/>
              <a:t> technical approaches and best practices to NBD and priority bids</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66194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5: Refine Operating Model for Efficiency and Competitiveness</a:t>
            </a:r>
            <a:endParaRPr lang="en-US" sz="3400" dirty="0"/>
          </a:p>
        </p:txBody>
      </p:sp>
      <p:sp>
        <p:nvSpPr>
          <p:cNvPr id="4" name="Content Placeholder 3"/>
          <p:cNvSpPr>
            <a:spLocks noGrp="1"/>
          </p:cNvSpPr>
          <p:nvPr>
            <p:ph idx="1"/>
          </p:nvPr>
        </p:nvSpPr>
        <p:spPr>
          <a:xfrm>
            <a:off x="682956" y="1501253"/>
            <a:ext cx="7886700" cy="4645923"/>
          </a:xfrm>
        </p:spPr>
        <p:txBody>
          <a:bodyPr>
            <a:normAutofit/>
          </a:bodyPr>
          <a:lstStyle/>
          <a:p>
            <a:pPr>
              <a:spcBef>
                <a:spcPts val="400"/>
              </a:spcBef>
              <a:spcAft>
                <a:spcPts val="400"/>
              </a:spcAft>
            </a:pPr>
            <a:r>
              <a:rPr lang="en-US" sz="2000" dirty="0"/>
              <a:t>Continue to </a:t>
            </a:r>
            <a:r>
              <a:rPr lang="en-US" sz="2000" dirty="0" smtClean="0"/>
              <a:t>explore and test </a:t>
            </a:r>
            <a:r>
              <a:rPr lang="en-US" sz="2000" dirty="0"/>
              <a:t>lower cost business models, </a:t>
            </a:r>
            <a:r>
              <a:rPr lang="en-US" sz="2000" dirty="0" smtClean="0"/>
              <a:t>e.g., bidding </a:t>
            </a:r>
            <a:r>
              <a:rPr lang="en-US" sz="2000" dirty="0"/>
              <a:t>through </a:t>
            </a:r>
            <a:r>
              <a:rPr lang="en-US" sz="2000" dirty="0" err="1"/>
              <a:t>Abt</a:t>
            </a:r>
            <a:r>
              <a:rPr lang="en-US" sz="2000" dirty="0"/>
              <a:t> </a:t>
            </a:r>
            <a:r>
              <a:rPr lang="en-US" sz="2000" dirty="0" smtClean="0"/>
              <a:t>JTA and engaging </a:t>
            </a:r>
            <a:r>
              <a:rPr lang="en-US" sz="2000" dirty="0"/>
              <a:t>European and Australian </a:t>
            </a:r>
            <a:r>
              <a:rPr lang="en-US" sz="2000" dirty="0" smtClean="0"/>
              <a:t>consultants</a:t>
            </a:r>
          </a:p>
          <a:p>
            <a:pPr>
              <a:spcBef>
                <a:spcPts val="400"/>
              </a:spcBef>
              <a:spcAft>
                <a:spcPts val="400"/>
              </a:spcAft>
            </a:pPr>
            <a:r>
              <a:rPr lang="en-US" sz="2000" dirty="0" smtClean="0"/>
              <a:t>Continue </a:t>
            </a:r>
            <a:r>
              <a:rPr lang="en-US" sz="2000" dirty="0"/>
              <a:t>to implement competitive pricing guidelines and apply and monitor </a:t>
            </a:r>
            <a:r>
              <a:rPr lang="en-US" sz="2000" dirty="0" err="1"/>
              <a:t>VfM</a:t>
            </a:r>
            <a:r>
              <a:rPr lang="en-US" sz="2000" dirty="0"/>
              <a:t> approaches</a:t>
            </a:r>
          </a:p>
          <a:p>
            <a:pPr lvl="0">
              <a:spcBef>
                <a:spcPts val="400"/>
              </a:spcBef>
              <a:spcAft>
                <a:spcPts val="400"/>
              </a:spcAft>
            </a:pPr>
            <a:r>
              <a:rPr lang="en-US" sz="2000" dirty="0"/>
              <a:t>D</a:t>
            </a:r>
            <a:r>
              <a:rPr lang="en-US" sz="2000" dirty="0" smtClean="0"/>
              <a:t>evelop/implement division-specific process improvements, e.g., labor planning, </a:t>
            </a:r>
            <a:r>
              <a:rPr lang="en-US" sz="2000" dirty="0"/>
              <a:t>project revenue </a:t>
            </a:r>
            <a:r>
              <a:rPr lang="en-US" sz="2000" dirty="0" smtClean="0"/>
              <a:t>forecasting</a:t>
            </a:r>
            <a:endParaRPr lang="en-US" sz="2000" dirty="0"/>
          </a:p>
          <a:p>
            <a:pPr lvl="0">
              <a:spcBef>
                <a:spcPts val="400"/>
              </a:spcBef>
              <a:spcAft>
                <a:spcPts val="400"/>
              </a:spcAft>
            </a:pPr>
            <a:r>
              <a:rPr lang="en-US" sz="2000" dirty="0" smtClean="0"/>
              <a:t>Review strategy operations plan/division management plan against results achieved regularly to refine and correct</a:t>
            </a:r>
          </a:p>
        </p:txBody>
      </p:sp>
      <p:sp>
        <p:nvSpPr>
          <p:cNvPr id="6" name="TextBox 5"/>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99758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6: Invest in Developing Human Resources</a:t>
            </a:r>
            <a:endParaRPr lang="en-US" sz="3400" dirty="0"/>
          </a:p>
        </p:txBody>
      </p:sp>
      <p:sp>
        <p:nvSpPr>
          <p:cNvPr id="4" name="Content Placeholder 3"/>
          <p:cNvSpPr>
            <a:spLocks noGrp="1"/>
          </p:cNvSpPr>
          <p:nvPr>
            <p:ph idx="1"/>
          </p:nvPr>
        </p:nvSpPr>
        <p:spPr>
          <a:xfrm>
            <a:off x="669308" y="1446661"/>
            <a:ext cx="7886700" cy="4683184"/>
          </a:xfrm>
        </p:spPr>
        <p:txBody>
          <a:bodyPr>
            <a:normAutofit/>
          </a:bodyPr>
          <a:lstStyle/>
          <a:p>
            <a:pPr lvl="0">
              <a:spcBef>
                <a:spcPts val="400"/>
              </a:spcBef>
              <a:spcAft>
                <a:spcPts val="400"/>
              </a:spcAft>
            </a:pPr>
            <a:r>
              <a:rPr lang="en-US" sz="2000" dirty="0" smtClean="0"/>
              <a:t>Improve utilization and coverage of staff</a:t>
            </a:r>
          </a:p>
          <a:p>
            <a:pPr lvl="1">
              <a:spcBef>
                <a:spcPts val="400"/>
              </a:spcBef>
              <a:spcAft>
                <a:spcPts val="400"/>
              </a:spcAft>
            </a:pPr>
            <a:r>
              <a:rPr lang="en-US" sz="1800" dirty="0" smtClean="0"/>
              <a:t>Improve labor planning and “match-making,” including for new business</a:t>
            </a:r>
          </a:p>
          <a:p>
            <a:pPr lvl="1">
              <a:spcBef>
                <a:spcPts val="400"/>
              </a:spcBef>
              <a:spcAft>
                <a:spcPts val="400"/>
              </a:spcAft>
            </a:pPr>
            <a:r>
              <a:rPr lang="en-US" sz="1800" dirty="0" smtClean="0"/>
              <a:t>Ensure staff skills and expertise are matched to requirements</a:t>
            </a:r>
            <a:endParaRPr lang="en-US" sz="1800" dirty="0"/>
          </a:p>
          <a:p>
            <a:pPr lvl="1">
              <a:spcBef>
                <a:spcPts val="400"/>
              </a:spcBef>
              <a:spcAft>
                <a:spcPts val="400"/>
              </a:spcAft>
            </a:pPr>
            <a:r>
              <a:rPr lang="en-US" sz="1800" dirty="0" smtClean="0"/>
              <a:t>Develop clear career trajectories and succession plans </a:t>
            </a:r>
          </a:p>
          <a:p>
            <a:pPr>
              <a:spcBef>
                <a:spcPts val="400"/>
              </a:spcBef>
              <a:spcAft>
                <a:spcPts val="400"/>
              </a:spcAft>
            </a:pPr>
            <a:r>
              <a:rPr lang="en-US" sz="2000" dirty="0"/>
              <a:t>Increase capacity in new business development across all levels of </a:t>
            </a:r>
            <a:r>
              <a:rPr lang="en-US" sz="2000" dirty="0" smtClean="0"/>
              <a:t>staff, including increasing pool of Division technical leads, proposal managers, and </a:t>
            </a:r>
            <a:r>
              <a:rPr lang="en-US" sz="2000" dirty="0" err="1" smtClean="0"/>
              <a:t>costers</a:t>
            </a:r>
            <a:r>
              <a:rPr lang="en-US" sz="2000" dirty="0" smtClean="0"/>
              <a:t>/</a:t>
            </a:r>
            <a:r>
              <a:rPr lang="en-US" sz="2000" dirty="0" err="1" smtClean="0"/>
              <a:t>pricers</a:t>
            </a:r>
            <a:endParaRPr lang="en-US" sz="2000" dirty="0"/>
          </a:p>
          <a:p>
            <a:pPr>
              <a:spcBef>
                <a:spcPts val="400"/>
              </a:spcBef>
              <a:spcAft>
                <a:spcPts val="400"/>
              </a:spcAft>
            </a:pPr>
            <a:r>
              <a:rPr lang="en-US" sz="2000" dirty="0"/>
              <a:t>Implement strategies to address retention and morale</a:t>
            </a:r>
          </a:p>
          <a:p>
            <a:pPr lvl="0">
              <a:spcBef>
                <a:spcPts val="400"/>
              </a:spcBef>
              <a:spcAft>
                <a:spcPts val="400"/>
              </a:spcAft>
            </a:pPr>
            <a:r>
              <a:rPr lang="en-US" sz="2000" dirty="0" smtClean="0"/>
              <a:t>Strengthen onboarding and orientation for new hires</a:t>
            </a:r>
          </a:p>
        </p:txBody>
      </p:sp>
      <p:sp>
        <p:nvSpPr>
          <p:cNvPr id="13" name="TextBox 12"/>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834668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400" dirty="0" smtClean="0"/>
              <a:t>Your Support is Critical for Success</a:t>
            </a:r>
            <a:endParaRPr lang="en-US" sz="3400" dirty="0"/>
          </a:p>
        </p:txBody>
      </p:sp>
      <p:sp>
        <p:nvSpPr>
          <p:cNvPr id="3" name="Content Placeholder 2"/>
          <p:cNvSpPr>
            <a:spLocks noGrp="1"/>
          </p:cNvSpPr>
          <p:nvPr>
            <p:ph idx="1"/>
          </p:nvPr>
        </p:nvSpPr>
        <p:spPr/>
        <p:txBody>
          <a:bodyPr>
            <a:normAutofit lnSpcReduction="10000"/>
          </a:bodyPr>
          <a:lstStyle/>
          <a:p>
            <a:pPr>
              <a:lnSpc>
                <a:spcPct val="110000"/>
              </a:lnSpc>
              <a:spcBef>
                <a:spcPts val="400"/>
              </a:spcBef>
              <a:spcAft>
                <a:spcPts val="400"/>
              </a:spcAft>
            </a:pPr>
            <a:r>
              <a:rPr lang="en-US" dirty="0" smtClean="0"/>
              <a:t>Implement and execute projects with excellence</a:t>
            </a:r>
          </a:p>
          <a:p>
            <a:pPr>
              <a:lnSpc>
                <a:spcPct val="110000"/>
              </a:lnSpc>
              <a:spcBef>
                <a:spcPts val="400"/>
              </a:spcBef>
              <a:spcAft>
                <a:spcPts val="400"/>
              </a:spcAft>
            </a:pPr>
            <a:r>
              <a:rPr lang="en-US" dirty="0" smtClean="0"/>
              <a:t>Collaborate with other </a:t>
            </a:r>
            <a:r>
              <a:rPr lang="en-US" dirty="0" err="1" smtClean="0"/>
              <a:t>Abt</a:t>
            </a:r>
            <a:r>
              <a:rPr lang="en-US" dirty="0" smtClean="0"/>
              <a:t> projects in-country for maximal impact and efficiency</a:t>
            </a:r>
          </a:p>
          <a:p>
            <a:pPr>
              <a:lnSpc>
                <a:spcPct val="110000"/>
              </a:lnSpc>
              <a:spcBef>
                <a:spcPts val="400"/>
              </a:spcBef>
              <a:spcAft>
                <a:spcPts val="400"/>
              </a:spcAft>
            </a:pPr>
            <a:r>
              <a:rPr lang="en-US" dirty="0" smtClean="0"/>
              <a:t>Focus on reputational capital – document and disseminate achievements in-country and globally</a:t>
            </a:r>
          </a:p>
          <a:p>
            <a:pPr>
              <a:lnSpc>
                <a:spcPct val="110000"/>
              </a:lnSpc>
              <a:spcBef>
                <a:spcPts val="400"/>
              </a:spcBef>
              <a:spcAft>
                <a:spcPts val="400"/>
              </a:spcAft>
            </a:pPr>
            <a:r>
              <a:rPr lang="en-US" dirty="0" smtClean="0"/>
              <a:t>Leverage your networks to recruit top talent</a:t>
            </a:r>
          </a:p>
          <a:p>
            <a:pPr>
              <a:lnSpc>
                <a:spcPct val="110000"/>
              </a:lnSpc>
              <a:spcBef>
                <a:spcPts val="400"/>
              </a:spcBef>
              <a:spcAft>
                <a:spcPts val="400"/>
              </a:spcAft>
            </a:pPr>
            <a:r>
              <a:rPr lang="en-US" dirty="0" smtClean="0"/>
              <a:t>Gather and share market intelligence on new business, rebids, and new opportunities</a:t>
            </a:r>
          </a:p>
          <a:p>
            <a:pPr>
              <a:lnSpc>
                <a:spcPct val="110000"/>
              </a:lnSpc>
              <a:spcBef>
                <a:spcPts val="400"/>
              </a:spcBef>
              <a:spcAft>
                <a:spcPts val="400"/>
              </a:spcAft>
            </a:pPr>
            <a:r>
              <a:rPr lang="en-US" dirty="0" smtClean="0"/>
              <a:t>Track and share intelligence on the competition</a:t>
            </a:r>
          </a:p>
          <a:p>
            <a:pPr>
              <a:lnSpc>
                <a:spcPct val="110000"/>
              </a:lnSpc>
              <a:spcBef>
                <a:spcPts val="400"/>
              </a:spcBef>
              <a:spcAft>
                <a:spcPts val="400"/>
              </a:spcAft>
            </a:pPr>
            <a:r>
              <a:rPr lang="en-US" dirty="0" smtClean="0"/>
              <a:t>Lead or contribute to capture and proposal efforts</a:t>
            </a:r>
            <a:endParaRPr lang="en-US" dirty="0"/>
          </a:p>
        </p:txBody>
      </p:sp>
    </p:spTree>
    <p:extLst>
      <p:ext uri="{BB962C8B-B14F-4D97-AF65-F5344CB8AC3E}">
        <p14:creationId xmlns:p14="http://schemas.microsoft.com/office/powerpoint/2010/main" val="185730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dirty="0" err="1" smtClean="0"/>
              <a:t>Abt</a:t>
            </a:r>
            <a:r>
              <a:rPr lang="en-US" sz="3400" dirty="0" smtClean="0"/>
              <a:t> Mission and IHD Vision</a:t>
            </a:r>
            <a:endParaRPr lang="en-US" sz="3400" dirty="0"/>
          </a:p>
        </p:txBody>
      </p:sp>
      <p:sp>
        <p:nvSpPr>
          <p:cNvPr id="4" name="Content Placeholder 3"/>
          <p:cNvSpPr>
            <a:spLocks noGrp="1"/>
          </p:cNvSpPr>
          <p:nvPr>
            <p:ph idx="1"/>
          </p:nvPr>
        </p:nvSpPr>
        <p:spPr>
          <a:xfrm>
            <a:off x="723900" y="1536700"/>
            <a:ext cx="7886700" cy="4787900"/>
          </a:xfrm>
        </p:spPr>
        <p:txBody>
          <a:bodyPr>
            <a:normAutofit/>
          </a:bodyPr>
          <a:lstStyle/>
          <a:p>
            <a:pPr lvl="0">
              <a:spcBef>
                <a:spcPts val="400"/>
              </a:spcBef>
              <a:spcAft>
                <a:spcPts val="400"/>
              </a:spcAft>
            </a:pPr>
            <a:r>
              <a:rPr lang="en-US" dirty="0"/>
              <a:t>Aligned with </a:t>
            </a:r>
            <a:r>
              <a:rPr lang="en-US" dirty="0" err="1"/>
              <a:t>Abt’s</a:t>
            </a:r>
            <a:r>
              <a:rPr lang="en-US" dirty="0"/>
              <a:t> </a:t>
            </a:r>
            <a:r>
              <a:rPr lang="en-US" dirty="0" smtClean="0"/>
              <a:t>five-year </a:t>
            </a:r>
            <a:r>
              <a:rPr lang="en-US" dirty="0"/>
              <a:t>strategic plan (FY12-16)</a:t>
            </a:r>
          </a:p>
          <a:p>
            <a:pPr lvl="0">
              <a:spcBef>
                <a:spcPts val="400"/>
              </a:spcBef>
              <a:spcAft>
                <a:spcPts val="400"/>
              </a:spcAft>
            </a:pPr>
            <a:r>
              <a:rPr lang="en-US" dirty="0"/>
              <a:t>Aligned with </a:t>
            </a:r>
            <a:r>
              <a:rPr lang="en-US" dirty="0" err="1"/>
              <a:t>Abt</a:t>
            </a:r>
            <a:r>
              <a:rPr lang="en-US" dirty="0"/>
              <a:t> mission and IHD vision </a:t>
            </a:r>
          </a:p>
          <a:p>
            <a:pPr lvl="1">
              <a:spcBef>
                <a:spcPts val="400"/>
              </a:spcBef>
              <a:spcAft>
                <a:spcPts val="400"/>
              </a:spcAft>
            </a:pPr>
            <a:r>
              <a:rPr lang="en-US" dirty="0" err="1">
                <a:solidFill>
                  <a:prstClr val="black"/>
                </a:solidFill>
              </a:rPr>
              <a:t>Abt</a:t>
            </a:r>
            <a:r>
              <a:rPr lang="en-US" dirty="0">
                <a:solidFill>
                  <a:prstClr val="black"/>
                </a:solidFill>
              </a:rPr>
              <a:t> Mission: Improve the quality of life and economic well-being of people </a:t>
            </a:r>
            <a:r>
              <a:rPr lang="en-US" dirty="0" smtClean="0">
                <a:solidFill>
                  <a:prstClr val="black"/>
                </a:solidFill>
              </a:rPr>
              <a:t>worldwide.</a:t>
            </a:r>
            <a:endParaRPr lang="en-US" dirty="0">
              <a:solidFill>
                <a:prstClr val="black"/>
              </a:solidFill>
            </a:endParaRPr>
          </a:p>
          <a:p>
            <a:pPr lvl="1">
              <a:spcBef>
                <a:spcPts val="400"/>
              </a:spcBef>
              <a:spcAft>
                <a:spcPts val="400"/>
              </a:spcAft>
            </a:pPr>
            <a:r>
              <a:rPr lang="en-US" dirty="0">
                <a:solidFill>
                  <a:prstClr val="black"/>
                </a:solidFill>
              </a:rPr>
              <a:t>IHD Vision: We are a recognized global leader that combines insight, innovation and impact for stronger, more equitable public and private health systems, higher quality services and healthier people world wide.  We partner with government stakeholders, the private sector and civil </a:t>
            </a:r>
            <a:r>
              <a:rPr lang="en-US" dirty="0" smtClean="0">
                <a:solidFill>
                  <a:prstClr val="black"/>
                </a:solidFill>
              </a:rPr>
              <a:t>society</a:t>
            </a:r>
            <a:r>
              <a:rPr lang="en-US" dirty="0">
                <a:solidFill>
                  <a:prstClr val="black"/>
                </a:solidFill>
              </a:rPr>
              <a:t>.</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794168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smtClean="0"/>
              <a:t>External Environment</a:t>
            </a:r>
            <a:endParaRPr lang="en-US" sz="3400" dirty="0"/>
          </a:p>
        </p:txBody>
      </p:sp>
      <p:sp>
        <p:nvSpPr>
          <p:cNvPr id="4" name="Content Placeholder 3"/>
          <p:cNvSpPr>
            <a:spLocks noGrp="1"/>
          </p:cNvSpPr>
          <p:nvPr>
            <p:ph idx="1"/>
          </p:nvPr>
        </p:nvSpPr>
        <p:spPr/>
        <p:txBody>
          <a:bodyPr>
            <a:normAutofit fontScale="92500" lnSpcReduction="10000"/>
          </a:bodyPr>
          <a:lstStyle/>
          <a:p>
            <a:pPr>
              <a:spcBef>
                <a:spcPts val="400"/>
              </a:spcBef>
              <a:spcAft>
                <a:spcPts val="400"/>
              </a:spcAft>
            </a:pPr>
            <a:r>
              <a:rPr lang="en-US" dirty="0" smtClean="0"/>
              <a:t>Evolving donor strategies and priorities:</a:t>
            </a:r>
          </a:p>
          <a:p>
            <a:pPr lvl="1">
              <a:spcBef>
                <a:spcPts val="400"/>
              </a:spcBef>
              <a:spcAft>
                <a:spcPts val="400"/>
              </a:spcAft>
            </a:pPr>
            <a:r>
              <a:rPr lang="en-US" dirty="0" smtClean="0"/>
              <a:t>USAID – Ending Preventable Maternal and Child Mortality, FP2020, AIDS Free Generation and shifts in PEPFAR resources, USAID Forward, leveraging private sector</a:t>
            </a:r>
          </a:p>
          <a:p>
            <a:pPr lvl="1">
              <a:spcBef>
                <a:spcPts val="400"/>
              </a:spcBef>
              <a:spcAft>
                <a:spcPts val="400"/>
              </a:spcAft>
            </a:pPr>
            <a:r>
              <a:rPr lang="en-US" dirty="0" smtClean="0"/>
              <a:t>DFID – 2/3 of funding focused on fragile or otherwise difficult states and 1/3 focused on middle-income </a:t>
            </a:r>
            <a:r>
              <a:rPr lang="en-US" dirty="0"/>
              <a:t>countries </a:t>
            </a:r>
            <a:r>
              <a:rPr lang="en-US" dirty="0" smtClean="0"/>
              <a:t>with pockets </a:t>
            </a:r>
            <a:r>
              <a:rPr lang="en-US" dirty="0"/>
              <a:t>of </a:t>
            </a:r>
            <a:r>
              <a:rPr lang="en-US" dirty="0" smtClean="0"/>
              <a:t>poverty, focus on women and girls, continued procurement reform – value for money/performance-based payment/results</a:t>
            </a:r>
            <a:endParaRPr lang="en-US" dirty="0"/>
          </a:p>
          <a:p>
            <a:pPr lvl="1">
              <a:spcBef>
                <a:spcPts val="400"/>
              </a:spcBef>
              <a:spcAft>
                <a:spcPts val="400"/>
              </a:spcAft>
            </a:pPr>
            <a:r>
              <a:rPr lang="en-US" dirty="0" err="1" smtClean="0"/>
              <a:t>AusAid</a:t>
            </a:r>
            <a:r>
              <a:rPr lang="en-US" dirty="0" smtClean="0"/>
              <a:t> </a:t>
            </a:r>
            <a:r>
              <a:rPr lang="en-US" dirty="0">
                <a:sym typeface="Wingdings" panose="05000000000000000000" pitchFamily="2" charset="2"/>
              </a:rPr>
              <a:t> </a:t>
            </a:r>
            <a:r>
              <a:rPr lang="en-US" dirty="0" smtClean="0">
                <a:sym typeface="Wingdings" panose="05000000000000000000" pitchFamily="2" charset="2"/>
              </a:rPr>
              <a:t>DFAT reorganization</a:t>
            </a:r>
            <a:endParaRPr lang="en-US" dirty="0"/>
          </a:p>
          <a:p>
            <a:pPr>
              <a:spcBef>
                <a:spcPts val="400"/>
              </a:spcBef>
              <a:spcAft>
                <a:spcPts val="400"/>
              </a:spcAft>
            </a:pPr>
            <a:r>
              <a:rPr lang="en-US" dirty="0" smtClean="0"/>
              <a:t>Focus on fragile states across donors</a:t>
            </a:r>
          </a:p>
          <a:p>
            <a:pPr>
              <a:spcBef>
                <a:spcPts val="400"/>
              </a:spcBef>
              <a:spcAft>
                <a:spcPts val="400"/>
              </a:spcAft>
            </a:pPr>
            <a:r>
              <a:rPr lang="en-US" dirty="0" smtClean="0"/>
              <a:t>USAID procurement and award delays, with many current </a:t>
            </a:r>
            <a:r>
              <a:rPr lang="en-US" dirty="0"/>
              <a:t>projects </a:t>
            </a:r>
            <a:r>
              <a:rPr lang="en-US" dirty="0" smtClean="0"/>
              <a:t>receiving extensions/modifications</a:t>
            </a:r>
            <a:endParaRPr lang="en-US" dirty="0"/>
          </a:p>
          <a:p>
            <a:pPr>
              <a:spcBef>
                <a:spcPts val="400"/>
              </a:spcBef>
              <a:spcAft>
                <a:spcPts val="400"/>
              </a:spcAft>
            </a:pPr>
            <a:r>
              <a:rPr lang="en-US" dirty="0" smtClean="0"/>
              <a:t>Price pressures and increased competition</a:t>
            </a:r>
          </a:p>
        </p:txBody>
      </p:sp>
    </p:spTree>
    <p:extLst>
      <p:ext uri="{BB962C8B-B14F-4D97-AF65-F5344CB8AC3E}">
        <p14:creationId xmlns:p14="http://schemas.microsoft.com/office/powerpoint/2010/main" val="3512659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dirty="0" smtClean="0"/>
              <a:t>Considerations</a:t>
            </a:r>
            <a:endParaRPr lang="en-US" sz="3400" dirty="0"/>
          </a:p>
        </p:txBody>
      </p:sp>
      <p:sp>
        <p:nvSpPr>
          <p:cNvPr id="4" name="Content Placeholder 3"/>
          <p:cNvSpPr>
            <a:spLocks noGrp="1"/>
          </p:cNvSpPr>
          <p:nvPr>
            <p:ph idx="1"/>
          </p:nvPr>
        </p:nvSpPr>
        <p:spPr>
          <a:xfrm>
            <a:off x="723900" y="1536700"/>
            <a:ext cx="7886700" cy="4787900"/>
          </a:xfrm>
        </p:spPr>
        <p:txBody>
          <a:bodyPr>
            <a:normAutofit lnSpcReduction="10000"/>
          </a:bodyPr>
          <a:lstStyle/>
          <a:p>
            <a:pPr lvl="0">
              <a:spcBef>
                <a:spcPts val="400"/>
              </a:spcBef>
              <a:spcAft>
                <a:spcPts val="400"/>
              </a:spcAft>
            </a:pPr>
            <a:r>
              <a:rPr lang="en-US" dirty="0"/>
              <a:t>Builds on and refines FY14 IHD strategy:</a:t>
            </a:r>
          </a:p>
          <a:p>
            <a:pPr lvl="1">
              <a:spcBef>
                <a:spcPts val="400"/>
              </a:spcBef>
              <a:spcAft>
                <a:spcPts val="400"/>
              </a:spcAft>
            </a:pPr>
            <a:r>
              <a:rPr lang="en-US" dirty="0"/>
              <a:t>Revises new business development sub-strategies – invest strategically and strengthen NBD processes</a:t>
            </a:r>
          </a:p>
          <a:p>
            <a:pPr lvl="1">
              <a:spcBef>
                <a:spcPts val="400"/>
              </a:spcBef>
              <a:spcAft>
                <a:spcPts val="400"/>
              </a:spcAft>
            </a:pPr>
            <a:r>
              <a:rPr lang="en-US" dirty="0"/>
              <a:t>Adds 6</a:t>
            </a:r>
            <a:r>
              <a:rPr lang="en-US" baseline="30000" dirty="0"/>
              <a:t>th</a:t>
            </a:r>
            <a:r>
              <a:rPr lang="en-US" dirty="0"/>
              <a:t> sub-strategy to invest in developing human resources</a:t>
            </a:r>
          </a:p>
          <a:p>
            <a:pPr lvl="1">
              <a:spcBef>
                <a:spcPts val="400"/>
              </a:spcBef>
              <a:spcAft>
                <a:spcPts val="400"/>
              </a:spcAft>
            </a:pPr>
            <a:r>
              <a:rPr lang="en-US" dirty="0"/>
              <a:t>Shifts Zambia and Mozambique to priority (Accelerate) country </a:t>
            </a:r>
            <a:r>
              <a:rPr lang="en-US" dirty="0" smtClean="0"/>
              <a:t>list</a:t>
            </a:r>
          </a:p>
          <a:p>
            <a:pPr lvl="1">
              <a:spcBef>
                <a:spcPts val="400"/>
              </a:spcBef>
              <a:spcAft>
                <a:spcPts val="400"/>
              </a:spcAft>
            </a:pPr>
            <a:r>
              <a:rPr lang="en-US" dirty="0" smtClean="0"/>
              <a:t>Consolidates TWGs into 5 Tech Segments (ID, HSS, MNCH, RH, and Chronic Diseases) for efficiency and to better map to corporate segments, with 3 cross-cutting TWGs (private sector, BCC, and service delivery)</a:t>
            </a:r>
            <a:endParaRPr lang="en-US" dirty="0"/>
          </a:p>
          <a:p>
            <a:pPr lvl="1">
              <a:spcBef>
                <a:spcPts val="400"/>
              </a:spcBef>
              <a:spcAft>
                <a:spcPts val="400"/>
              </a:spcAft>
            </a:pPr>
            <a:r>
              <a:rPr lang="en-US" dirty="0" smtClean="0"/>
              <a:t>Addresses </a:t>
            </a:r>
            <a:r>
              <a:rPr lang="en-US" dirty="0"/>
              <a:t>risks by using a portfolio approach, diversifying the projects we go after and our client base, and identifying replacement bids early</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440506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dirty="0" smtClean="0"/>
              <a:t>Considerations (cont’d)</a:t>
            </a:r>
            <a:endParaRPr lang="en-US" sz="3400" dirty="0"/>
          </a:p>
        </p:txBody>
      </p:sp>
      <p:sp>
        <p:nvSpPr>
          <p:cNvPr id="4" name="Content Placeholder 3"/>
          <p:cNvSpPr>
            <a:spLocks noGrp="1"/>
          </p:cNvSpPr>
          <p:nvPr>
            <p:ph idx="1"/>
          </p:nvPr>
        </p:nvSpPr>
        <p:spPr>
          <a:xfrm>
            <a:off x="723900" y="1536700"/>
            <a:ext cx="7886700" cy="4787900"/>
          </a:xfrm>
        </p:spPr>
        <p:txBody>
          <a:bodyPr>
            <a:normAutofit/>
          </a:bodyPr>
          <a:lstStyle/>
          <a:p>
            <a:pPr lvl="0">
              <a:spcBef>
                <a:spcPts val="400"/>
              </a:spcBef>
              <a:spcAft>
                <a:spcPts val="400"/>
              </a:spcAft>
            </a:pPr>
            <a:r>
              <a:rPr lang="en-US" dirty="0" smtClean="0"/>
              <a:t>IHD strategic areas of focus:</a:t>
            </a:r>
            <a:endParaRPr lang="en-US" dirty="0"/>
          </a:p>
          <a:p>
            <a:pPr lvl="1">
              <a:spcBef>
                <a:spcPts val="400"/>
              </a:spcBef>
              <a:spcAft>
                <a:spcPts val="400"/>
              </a:spcAft>
            </a:pPr>
            <a:r>
              <a:rPr lang="en-US" dirty="0" smtClean="0"/>
              <a:t>Accelerate: RH/FP, Infectious Disease</a:t>
            </a:r>
          </a:p>
          <a:p>
            <a:pPr lvl="1">
              <a:spcBef>
                <a:spcPts val="400"/>
              </a:spcBef>
              <a:spcAft>
                <a:spcPts val="400"/>
              </a:spcAft>
            </a:pPr>
            <a:r>
              <a:rPr lang="en-US" dirty="0" smtClean="0"/>
              <a:t>Sustain: Health Systems Strengthening, MNCH</a:t>
            </a:r>
          </a:p>
          <a:p>
            <a:pPr lvl="1">
              <a:spcBef>
                <a:spcPts val="400"/>
              </a:spcBef>
              <a:spcAft>
                <a:spcPts val="400"/>
              </a:spcAft>
            </a:pPr>
            <a:r>
              <a:rPr lang="en-US" dirty="0" smtClean="0"/>
              <a:t>Test: Chronic Care/NCDs, Corporate Health Services</a:t>
            </a:r>
          </a:p>
          <a:p>
            <a:pPr lvl="1">
              <a:spcBef>
                <a:spcPts val="400"/>
              </a:spcBef>
              <a:spcAft>
                <a:spcPts val="400"/>
              </a:spcAft>
            </a:pPr>
            <a:r>
              <a:rPr lang="en-US" dirty="0" smtClean="0"/>
              <a:t>Assess: International Evaluation</a:t>
            </a:r>
          </a:p>
          <a:p>
            <a:pPr>
              <a:spcBef>
                <a:spcPts val="400"/>
              </a:spcBef>
              <a:spcAft>
                <a:spcPts val="400"/>
              </a:spcAft>
            </a:pPr>
            <a:r>
              <a:rPr lang="en-US" dirty="0" smtClean="0"/>
              <a:t>Countries with significant levels of donor funding and existing </a:t>
            </a:r>
            <a:r>
              <a:rPr lang="en-US" dirty="0" err="1" smtClean="0"/>
              <a:t>Abt</a:t>
            </a:r>
            <a:r>
              <a:rPr lang="en-US" dirty="0" smtClean="0"/>
              <a:t> country platforms to leverage as priorities:</a:t>
            </a:r>
          </a:p>
          <a:p>
            <a:pPr lvl="1">
              <a:spcBef>
                <a:spcPts val="400"/>
              </a:spcBef>
              <a:spcAft>
                <a:spcPts val="400"/>
              </a:spcAft>
            </a:pPr>
            <a:r>
              <a:rPr lang="en-US" dirty="0" smtClean="0"/>
              <a:t>Ghana, Ethiopia, Kenya, Mozambique, Nigeria, Tanzania, Uganda, Zambia</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36539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dirty="0" smtClean="0"/>
              <a:t>Cross-Cutting Areas of Focus</a:t>
            </a:r>
            <a:endParaRPr lang="en-US" sz="3400" dirty="0"/>
          </a:p>
        </p:txBody>
      </p:sp>
      <p:sp>
        <p:nvSpPr>
          <p:cNvPr id="4" name="Content Placeholder 3"/>
          <p:cNvSpPr>
            <a:spLocks noGrp="1"/>
          </p:cNvSpPr>
          <p:nvPr>
            <p:ph idx="1"/>
          </p:nvPr>
        </p:nvSpPr>
        <p:spPr>
          <a:xfrm>
            <a:off x="723900" y="1536700"/>
            <a:ext cx="7886700" cy="4787900"/>
          </a:xfrm>
        </p:spPr>
        <p:txBody>
          <a:bodyPr>
            <a:normAutofit/>
          </a:bodyPr>
          <a:lstStyle/>
          <a:p>
            <a:pPr lvl="0">
              <a:lnSpc>
                <a:spcPct val="110000"/>
              </a:lnSpc>
              <a:spcBef>
                <a:spcPts val="400"/>
              </a:spcBef>
              <a:spcAft>
                <a:spcPts val="400"/>
              </a:spcAft>
            </a:pPr>
            <a:r>
              <a:rPr lang="en-US" sz="2800" dirty="0" smtClean="0"/>
              <a:t>Cut across the six sub-strategies</a:t>
            </a:r>
          </a:p>
          <a:p>
            <a:pPr lvl="0">
              <a:lnSpc>
                <a:spcPct val="110000"/>
              </a:lnSpc>
              <a:spcBef>
                <a:spcPts val="400"/>
              </a:spcBef>
              <a:spcAft>
                <a:spcPts val="400"/>
              </a:spcAft>
            </a:pPr>
            <a:r>
              <a:rPr lang="en-US" sz="2800" dirty="0" smtClean="0"/>
              <a:t>“C2R2”</a:t>
            </a:r>
          </a:p>
          <a:p>
            <a:pPr lvl="1">
              <a:lnSpc>
                <a:spcPct val="110000"/>
              </a:lnSpc>
              <a:spcBef>
                <a:spcPts val="400"/>
              </a:spcBef>
              <a:spcAft>
                <a:spcPts val="400"/>
              </a:spcAft>
            </a:pPr>
            <a:r>
              <a:rPr lang="en-US" b="1" dirty="0" smtClean="0">
                <a:solidFill>
                  <a:prstClr val="black"/>
                </a:solidFill>
              </a:rPr>
              <a:t>C</a:t>
            </a:r>
            <a:r>
              <a:rPr lang="en-US" dirty="0" smtClean="0">
                <a:solidFill>
                  <a:prstClr val="black"/>
                </a:solidFill>
              </a:rPr>
              <a:t>ountries – increased focus on country coordination across projects and country-level new business strategies</a:t>
            </a:r>
          </a:p>
          <a:p>
            <a:pPr lvl="1">
              <a:lnSpc>
                <a:spcPct val="110000"/>
              </a:lnSpc>
              <a:spcBef>
                <a:spcPts val="400"/>
              </a:spcBef>
              <a:spcAft>
                <a:spcPts val="400"/>
              </a:spcAft>
            </a:pPr>
            <a:r>
              <a:rPr lang="en-US" b="1" dirty="0" smtClean="0">
                <a:solidFill>
                  <a:prstClr val="black"/>
                </a:solidFill>
              </a:rPr>
              <a:t>C</a:t>
            </a:r>
            <a:r>
              <a:rPr lang="en-US" dirty="0" smtClean="0">
                <a:solidFill>
                  <a:prstClr val="black"/>
                </a:solidFill>
              </a:rPr>
              <a:t>lients – increased focus on client satisfaction through more frequent management check-ins and preventive/proactive management of CPARs</a:t>
            </a:r>
          </a:p>
          <a:p>
            <a:pPr lvl="1">
              <a:lnSpc>
                <a:spcPct val="110000"/>
              </a:lnSpc>
              <a:spcBef>
                <a:spcPts val="400"/>
              </a:spcBef>
              <a:spcAft>
                <a:spcPts val="400"/>
              </a:spcAft>
            </a:pPr>
            <a:r>
              <a:rPr lang="en-US" b="1" dirty="0" smtClean="0">
                <a:solidFill>
                  <a:prstClr val="black"/>
                </a:solidFill>
              </a:rPr>
              <a:t>R</a:t>
            </a:r>
            <a:r>
              <a:rPr lang="en-US" dirty="0" smtClean="0">
                <a:solidFill>
                  <a:prstClr val="black"/>
                </a:solidFill>
              </a:rPr>
              <a:t>ebids – increased focus on key rebids in Ethiopia, Jordan, Mozambique, Zambia, as well as SHOPs</a:t>
            </a:r>
          </a:p>
          <a:p>
            <a:pPr lvl="1">
              <a:lnSpc>
                <a:spcPct val="110000"/>
              </a:lnSpc>
              <a:spcBef>
                <a:spcPts val="400"/>
              </a:spcBef>
              <a:spcAft>
                <a:spcPts val="400"/>
              </a:spcAft>
            </a:pPr>
            <a:r>
              <a:rPr lang="en-US" b="1" dirty="0" smtClean="0">
                <a:solidFill>
                  <a:prstClr val="black"/>
                </a:solidFill>
              </a:rPr>
              <a:t>R</a:t>
            </a:r>
            <a:r>
              <a:rPr lang="en-US" dirty="0" smtClean="0">
                <a:solidFill>
                  <a:prstClr val="black"/>
                </a:solidFill>
              </a:rPr>
              <a:t>esults – increased focus on documenting and disseminating project results</a:t>
            </a:r>
          </a:p>
          <a:p>
            <a:pPr lvl="0">
              <a:lnSpc>
                <a:spcPct val="110000"/>
              </a:lnSpc>
              <a:spcBef>
                <a:spcPts val="400"/>
              </a:spcBef>
              <a:spcAft>
                <a:spcPts val="400"/>
              </a:spcAft>
            </a:pPr>
            <a:endParaRPr lang="en-US" sz="1800" dirty="0" smtClean="0">
              <a:solidFill>
                <a:prstClr val="black"/>
              </a:solidFill>
            </a:endParaRP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160200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135" y="2329805"/>
            <a:ext cx="627797" cy="369332"/>
          </a:xfrm>
          <a:prstGeom prst="rect">
            <a:avLst/>
          </a:prstGeom>
          <a:solidFill>
            <a:schemeClr val="accent3">
              <a:lumMod val="40000"/>
              <a:lumOff val="60000"/>
            </a:schemeClr>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2</a:t>
            </a:r>
            <a:endParaRPr lang="en-US" b="1" i="1" dirty="0">
              <a:solidFill>
                <a:schemeClr val="bg1"/>
              </a:solidFill>
              <a:latin typeface="Arial" panose="020B0604020202020204" pitchFamily="34" charset="0"/>
              <a:cs typeface="Arial" panose="020B0604020202020204" pitchFamily="34" charset="0"/>
            </a:endParaRPr>
          </a:p>
        </p:txBody>
      </p:sp>
      <p:sp>
        <p:nvSpPr>
          <p:cNvPr id="7" name="TextBox 6"/>
          <p:cNvSpPr txBox="1"/>
          <p:nvPr/>
        </p:nvSpPr>
        <p:spPr>
          <a:xfrm>
            <a:off x="381135" y="3139573"/>
            <a:ext cx="627797" cy="369332"/>
          </a:xfrm>
          <a:prstGeom prst="rect">
            <a:avLst/>
          </a:prstGeom>
          <a:solidFill>
            <a:srgbClr val="D8D3E0"/>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3</a:t>
            </a:r>
            <a:endParaRPr lang="en-US" b="1" i="1" dirty="0">
              <a:solidFill>
                <a:schemeClr val="bg1"/>
              </a:solidFill>
              <a:latin typeface="Arial" panose="020B0604020202020204" pitchFamily="34" charset="0"/>
              <a:cs typeface="Arial" panose="020B0604020202020204" pitchFamily="34" charset="0"/>
            </a:endParaRPr>
          </a:p>
        </p:txBody>
      </p:sp>
      <p:sp>
        <p:nvSpPr>
          <p:cNvPr id="8" name="TextBox 7"/>
          <p:cNvSpPr txBox="1"/>
          <p:nvPr/>
        </p:nvSpPr>
        <p:spPr>
          <a:xfrm>
            <a:off x="381135" y="4110839"/>
            <a:ext cx="627797" cy="369332"/>
          </a:xfrm>
          <a:prstGeom prst="rect">
            <a:avLst/>
          </a:prstGeom>
          <a:solidFill>
            <a:srgbClr val="D0E3EA"/>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4</a:t>
            </a:r>
            <a:endParaRPr lang="en-US" b="1" i="1" dirty="0">
              <a:solidFill>
                <a:schemeClr val="bg1"/>
              </a:solidFill>
              <a:latin typeface="Arial" panose="020B0604020202020204" pitchFamily="34" charset="0"/>
              <a:cs typeface="Arial" panose="020B0604020202020204" pitchFamily="34" charset="0"/>
            </a:endParaRPr>
          </a:p>
        </p:txBody>
      </p:sp>
      <p:sp>
        <p:nvSpPr>
          <p:cNvPr id="9" name="TextBox 8"/>
          <p:cNvSpPr txBox="1"/>
          <p:nvPr/>
        </p:nvSpPr>
        <p:spPr>
          <a:xfrm>
            <a:off x="381135" y="4918331"/>
            <a:ext cx="627797" cy="369332"/>
          </a:xfrm>
          <a:prstGeom prst="rect">
            <a:avLst/>
          </a:prstGeom>
          <a:solidFill>
            <a:schemeClr val="accent6">
              <a:lumMod val="40000"/>
              <a:lumOff val="60000"/>
            </a:schemeClr>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5</a:t>
            </a:r>
            <a:endParaRPr lang="en-US" b="1" i="1" dirty="0">
              <a:solidFill>
                <a:schemeClr val="bg1"/>
              </a:solidFill>
              <a:latin typeface="Arial" panose="020B0604020202020204" pitchFamily="34" charset="0"/>
              <a:cs typeface="Arial" panose="020B0604020202020204" pitchFamily="34" charset="0"/>
            </a:endParaRPr>
          </a:p>
        </p:txBody>
      </p:sp>
      <p:sp>
        <p:nvSpPr>
          <p:cNvPr id="10" name="TextBox 9"/>
          <p:cNvSpPr txBox="1"/>
          <p:nvPr/>
        </p:nvSpPr>
        <p:spPr>
          <a:xfrm>
            <a:off x="381135" y="5657584"/>
            <a:ext cx="627797" cy="369332"/>
          </a:xfrm>
          <a:prstGeom prst="rect">
            <a:avLst/>
          </a:prstGeom>
          <a:solidFill>
            <a:schemeClr val="bg1">
              <a:lumMod val="85000"/>
            </a:schemeClr>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6</a:t>
            </a:r>
            <a:endParaRPr lang="en-US" b="1" i="1" dirty="0">
              <a:solidFill>
                <a:schemeClr val="bg1"/>
              </a:solidFill>
              <a:latin typeface="Arial" panose="020B0604020202020204" pitchFamily="34" charset="0"/>
              <a:cs typeface="Arial" panose="020B0604020202020204" pitchFamily="34" charset="0"/>
            </a:endParaRPr>
          </a:p>
        </p:txBody>
      </p:sp>
      <p:sp>
        <p:nvSpPr>
          <p:cNvPr id="3" name="TextBox 2"/>
          <p:cNvSpPr txBox="1"/>
          <p:nvPr/>
        </p:nvSpPr>
        <p:spPr>
          <a:xfrm>
            <a:off x="381135" y="1576904"/>
            <a:ext cx="627797" cy="369332"/>
          </a:xfrm>
          <a:prstGeom prst="rect">
            <a:avLst/>
          </a:prstGeom>
          <a:solidFill>
            <a:schemeClr val="accent2">
              <a:lumMod val="40000"/>
              <a:lumOff val="60000"/>
            </a:schemeClr>
          </a:solidFill>
        </p:spPr>
        <p:txBody>
          <a:bodyPr wrap="square" rtlCol="0">
            <a:spAutoFit/>
          </a:bodyPr>
          <a:lstStyle/>
          <a:p>
            <a:r>
              <a:rPr lang="en-US" b="1" i="1" dirty="0" smtClean="0">
                <a:solidFill>
                  <a:schemeClr val="bg1"/>
                </a:solidFill>
                <a:latin typeface="Arial" panose="020B0604020202020204" pitchFamily="34" charset="0"/>
                <a:cs typeface="Arial" panose="020B0604020202020204" pitchFamily="34" charset="0"/>
              </a:rPr>
              <a:t>1</a:t>
            </a:r>
            <a:endParaRPr lang="en-US" b="1" i="1" dirty="0">
              <a:solidFill>
                <a:schemeClr val="bg1"/>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normAutofit/>
          </a:bodyPr>
          <a:lstStyle/>
          <a:p>
            <a:r>
              <a:rPr lang="en-US" sz="3400" dirty="0" smtClean="0"/>
              <a:t>FY15-16 Strategy Overview</a:t>
            </a:r>
            <a:endParaRPr lang="en-US" sz="3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8539756"/>
              </p:ext>
            </p:extLst>
          </p:nvPr>
        </p:nvGraphicFramePr>
        <p:xfrm>
          <a:off x="723900" y="1421068"/>
          <a:ext cx="7721600" cy="4829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1133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1: Execute with Excellence</a:t>
            </a:r>
            <a:endParaRPr lang="en-US" sz="3400" dirty="0"/>
          </a:p>
        </p:txBody>
      </p:sp>
      <p:sp>
        <p:nvSpPr>
          <p:cNvPr id="4" name="Content Placeholder 3"/>
          <p:cNvSpPr>
            <a:spLocks noGrp="1"/>
          </p:cNvSpPr>
          <p:nvPr>
            <p:ph idx="1"/>
          </p:nvPr>
        </p:nvSpPr>
        <p:spPr>
          <a:xfrm>
            <a:off x="669308" y="1419365"/>
            <a:ext cx="7886700" cy="4683187"/>
          </a:xfrm>
        </p:spPr>
        <p:txBody>
          <a:bodyPr>
            <a:noAutofit/>
          </a:bodyPr>
          <a:lstStyle/>
          <a:p>
            <a:pPr>
              <a:spcBef>
                <a:spcPts val="300"/>
              </a:spcBef>
              <a:spcAft>
                <a:spcPts val="300"/>
              </a:spcAft>
            </a:pPr>
            <a:r>
              <a:rPr lang="en-US" sz="2000" dirty="0" smtClean="0"/>
              <a:t>Focus on effective project/contract management and compliance</a:t>
            </a:r>
          </a:p>
          <a:p>
            <a:pPr lvl="1">
              <a:spcBef>
                <a:spcPts val="300"/>
              </a:spcBef>
              <a:spcAft>
                <a:spcPts val="300"/>
              </a:spcAft>
            </a:pPr>
            <a:r>
              <a:rPr lang="en-US" sz="1700" dirty="0" smtClean="0"/>
              <a:t>Develop/implement </a:t>
            </a:r>
            <a:r>
              <a:rPr lang="en-US" sz="1700" dirty="0"/>
              <a:t>mechanisms to address common challenges in project </a:t>
            </a:r>
            <a:r>
              <a:rPr lang="en-US" sz="1700" dirty="0" smtClean="0"/>
              <a:t>management, compliance, </a:t>
            </a:r>
            <a:r>
              <a:rPr lang="en-US" sz="1700" dirty="0"/>
              <a:t>and oversight</a:t>
            </a:r>
          </a:p>
          <a:p>
            <a:pPr lvl="1">
              <a:spcBef>
                <a:spcPts val="300"/>
              </a:spcBef>
              <a:spcAft>
                <a:spcPts val="300"/>
              </a:spcAft>
            </a:pPr>
            <a:r>
              <a:rPr lang="en-US" sz="1700" dirty="0" smtClean="0"/>
              <a:t>Identify and develop library of IHD best practices, templates, and tools for project management and focus on field level application of best practices</a:t>
            </a:r>
          </a:p>
          <a:p>
            <a:pPr lvl="1">
              <a:spcBef>
                <a:spcPts val="300"/>
              </a:spcBef>
              <a:spcAft>
                <a:spcPts val="300"/>
              </a:spcAft>
            </a:pPr>
            <a:r>
              <a:rPr lang="en-US" sz="1700" dirty="0" smtClean="0"/>
              <a:t>Conduct quarterly contract reviews; develop and implement plans to address at-risk projects/issues; aggregate data to address larger issues</a:t>
            </a:r>
            <a:endParaRPr lang="en-US" sz="1700" dirty="0"/>
          </a:p>
          <a:p>
            <a:pPr lvl="0">
              <a:spcBef>
                <a:spcPts val="300"/>
              </a:spcBef>
              <a:spcAft>
                <a:spcPts val="300"/>
              </a:spcAft>
            </a:pPr>
            <a:r>
              <a:rPr lang="en-US" sz="2000" dirty="0" smtClean="0"/>
              <a:t>Regularly gauge and proactively manage client satisfaction; for clients who are not satisfied, develop and implement action plans</a:t>
            </a:r>
          </a:p>
          <a:p>
            <a:pPr lvl="0">
              <a:spcBef>
                <a:spcPts val="300"/>
              </a:spcBef>
              <a:spcAft>
                <a:spcPts val="300"/>
              </a:spcAft>
            </a:pPr>
            <a:r>
              <a:rPr lang="en-US" sz="2000" dirty="0" smtClean="0"/>
              <a:t>Ensure quality of technical interventions by linking project teams with appropriate technical resources and implementing PQA plans and processes</a:t>
            </a:r>
          </a:p>
          <a:p>
            <a:pPr lvl="0">
              <a:spcBef>
                <a:spcPts val="300"/>
              </a:spcBef>
              <a:spcAft>
                <a:spcPts val="300"/>
              </a:spcAft>
            </a:pPr>
            <a:r>
              <a:rPr lang="en-US" sz="2000" dirty="0" smtClean="0"/>
              <a:t>Implement strategies to improve in-country collaboration across projects</a:t>
            </a:r>
          </a:p>
        </p:txBody>
      </p:sp>
      <p:sp>
        <p:nvSpPr>
          <p:cNvPr id="6" name="TextBox 5"/>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532302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400" dirty="0" smtClean="0"/>
              <a:t>Strategy 2: Invest in New Business Strategically</a:t>
            </a:r>
            <a:endParaRPr lang="en-US" sz="3400" dirty="0"/>
          </a:p>
        </p:txBody>
      </p:sp>
      <p:sp>
        <p:nvSpPr>
          <p:cNvPr id="4" name="Content Placeholder 3"/>
          <p:cNvSpPr>
            <a:spLocks noGrp="1"/>
          </p:cNvSpPr>
          <p:nvPr>
            <p:ph idx="1"/>
          </p:nvPr>
        </p:nvSpPr>
        <p:spPr>
          <a:xfrm>
            <a:off x="655861" y="1419365"/>
            <a:ext cx="7886700" cy="5004613"/>
          </a:xfrm>
        </p:spPr>
        <p:txBody>
          <a:bodyPr>
            <a:noAutofit/>
          </a:bodyPr>
          <a:lstStyle/>
          <a:p>
            <a:pPr>
              <a:spcBef>
                <a:spcPts val="300"/>
              </a:spcBef>
              <a:spcAft>
                <a:spcPts val="300"/>
              </a:spcAft>
            </a:pPr>
            <a:r>
              <a:rPr lang="en-US" sz="1900" dirty="0" smtClean="0"/>
              <a:t>Dedicate resources to Global Priority Bids, particularly rebids, and other Division priority bids, including IQCs/Framework Agreements, including assigning dedicated individuals to key roles</a:t>
            </a:r>
          </a:p>
          <a:p>
            <a:pPr>
              <a:spcBef>
                <a:spcPts val="300"/>
              </a:spcBef>
              <a:spcAft>
                <a:spcPts val="300"/>
              </a:spcAft>
            </a:pPr>
            <a:r>
              <a:rPr lang="en-US" sz="1900" dirty="0" smtClean="0"/>
              <a:t>Develop “technical” NBD/investment strategies for HIV, FP/RH, MNCH to include market analysis, competitive analysis, and SWOT analysis</a:t>
            </a:r>
          </a:p>
          <a:p>
            <a:pPr>
              <a:spcBef>
                <a:spcPts val="300"/>
              </a:spcBef>
              <a:spcAft>
                <a:spcPts val="300"/>
              </a:spcAft>
            </a:pPr>
            <a:r>
              <a:rPr lang="en-US" sz="1900" dirty="0" smtClean="0"/>
              <a:t>Develop and implement strategies for 8 priority countries, including determining new business opportunities over next 2-5 years</a:t>
            </a:r>
          </a:p>
          <a:p>
            <a:pPr lvl="1">
              <a:spcBef>
                <a:spcPts val="300"/>
              </a:spcBef>
              <a:spcAft>
                <a:spcPts val="300"/>
              </a:spcAft>
            </a:pPr>
            <a:r>
              <a:rPr lang="it-IT" sz="1800" dirty="0" smtClean="0"/>
              <a:t>Ghana</a:t>
            </a:r>
            <a:r>
              <a:rPr lang="it-IT" sz="1800" dirty="0"/>
              <a:t>, Ethiopia, Kenya, Mozambique, Nigeria, Tanzania, Uganda, </a:t>
            </a:r>
            <a:r>
              <a:rPr lang="it-IT" sz="1800" dirty="0" smtClean="0"/>
              <a:t>Zambia</a:t>
            </a:r>
            <a:endParaRPr lang="en-US" sz="1800" dirty="0"/>
          </a:p>
          <a:p>
            <a:pPr lvl="0">
              <a:spcBef>
                <a:spcPts val="300"/>
              </a:spcBef>
              <a:spcAft>
                <a:spcPts val="300"/>
              </a:spcAft>
            </a:pPr>
            <a:r>
              <a:rPr lang="en-US" sz="1900" dirty="0" smtClean="0"/>
              <a:t>Develop strategies to enter promising new markets and diversify, assign priority and resources, including fragile states, chronic care, corporate health, hospitals, international evaluation (MATIE)</a:t>
            </a:r>
          </a:p>
          <a:p>
            <a:pPr lvl="0">
              <a:spcBef>
                <a:spcPts val="300"/>
              </a:spcBef>
              <a:spcAft>
                <a:spcPts val="300"/>
              </a:spcAft>
            </a:pPr>
            <a:r>
              <a:rPr lang="en-US" sz="1900" dirty="0" smtClean="0"/>
              <a:t>Continue to diversify client base, including DFID, CDC, Foundations</a:t>
            </a:r>
          </a:p>
        </p:txBody>
      </p:sp>
      <p:sp>
        <p:nvSpPr>
          <p:cNvPr id="5" name="TextBox 4"/>
          <p:cNvSpPr txBox="1"/>
          <p:nvPr/>
        </p:nvSpPr>
        <p:spPr>
          <a:xfrm>
            <a:off x="710453" y="6266329"/>
            <a:ext cx="2664759" cy="307777"/>
          </a:xfrm>
          <a:prstGeom prst="rect">
            <a:avLst/>
          </a:prstGeom>
          <a:noFill/>
        </p:spPr>
        <p:txBody>
          <a:bodyPr wrap="square" rtlCol="0">
            <a:spAutoFit/>
          </a:bodyPr>
          <a:lstStyle/>
          <a:p>
            <a:r>
              <a:rPr lang="en-US" sz="1400" b="1" i="0" dirty="0" smtClean="0">
                <a:solidFill>
                  <a:schemeClr val="tx1"/>
                </a:solidFill>
                <a:latin typeface="Arial" pitchFamily="34" charset="0"/>
                <a:cs typeface="Arial" pitchFamily="34" charset="0"/>
              </a:rPr>
              <a:t>Company Confidential</a:t>
            </a:r>
            <a:endParaRPr lang="en-US" sz="1400" b="1" i="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675067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Abt PowerPoint Template Mixed">
  <a:themeElements>
    <a:clrScheme name="Abt Brand">
      <a:dk1>
        <a:sysClr val="windowText" lastClr="000000"/>
      </a:dk1>
      <a:lt1>
        <a:sysClr val="window" lastClr="FFFFFF"/>
      </a:lt1>
      <a:dk2>
        <a:srgbClr val="996633"/>
      </a:dk2>
      <a:lt2>
        <a:srgbClr val="EEECE1"/>
      </a:lt2>
      <a:accent1>
        <a:srgbClr val="DA291C"/>
      </a:accent1>
      <a:accent2>
        <a:srgbClr val="776E64"/>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Office Theme">
  <a:themeElements>
    <a:clrScheme name="Custom 4">
      <a:dk1>
        <a:sysClr val="windowText" lastClr="000000"/>
      </a:dk1>
      <a:lt1>
        <a:sysClr val="window" lastClr="FFFFFF"/>
      </a:lt1>
      <a:dk2>
        <a:srgbClr val="898D8D"/>
      </a:dk2>
      <a:lt2>
        <a:srgbClr val="EEECE1"/>
      </a:lt2>
      <a:accent1>
        <a:srgbClr val="DA291C"/>
      </a:accent1>
      <a:accent2>
        <a:srgbClr val="898D8D"/>
      </a:accent2>
      <a:accent3>
        <a:srgbClr val="789D4A"/>
      </a:accent3>
      <a:accent4>
        <a:srgbClr val="7566A0"/>
      </a:accent4>
      <a:accent5>
        <a:srgbClr val="48A9C5"/>
      </a:accent5>
      <a:accent6>
        <a:srgbClr val="E87722"/>
      </a:accent6>
      <a:hlink>
        <a:srgbClr val="DA291C"/>
      </a:hlink>
      <a:folHlink>
        <a:srgbClr val="898D8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6600"/>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Office Theme">
  <a:themeElements>
    <a:clrScheme name="Abt Brand">
      <a:dk1>
        <a:sysClr val="windowText" lastClr="000000"/>
      </a:dk1>
      <a:lt1>
        <a:sysClr val="window" lastClr="FFFFFF"/>
      </a:lt1>
      <a:dk2>
        <a:srgbClr val="996633"/>
      </a:dk2>
      <a:lt2>
        <a:srgbClr val="EEECE1"/>
      </a:lt2>
      <a:accent1>
        <a:srgbClr val="DA291C"/>
      </a:accent1>
      <a:accent2>
        <a:srgbClr val="776E64"/>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Abt PowerPoint Template International">
  <a:themeElements>
    <a:clrScheme name="Abt Brand">
      <a:dk1>
        <a:sysClr val="windowText" lastClr="000000"/>
      </a:dk1>
      <a:lt1>
        <a:sysClr val="window" lastClr="FFFFFF"/>
      </a:lt1>
      <a:dk2>
        <a:srgbClr val="996633"/>
      </a:dk2>
      <a:lt2>
        <a:srgbClr val="EEECE1"/>
      </a:lt2>
      <a:accent1>
        <a:srgbClr val="DA291C"/>
      </a:accent1>
      <a:accent2>
        <a:srgbClr val="776E64"/>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Abt PowerPoint Template Mixed</Template>
  <TotalTime>2429</TotalTime>
  <Words>1393</Words>
  <Application>Microsoft Office PowerPoint</Application>
  <PresentationFormat>On-screen Show (4:3)</PresentationFormat>
  <Paragraphs>155</Paragraphs>
  <Slides>14</Slides>
  <Notes>10</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Abt PowerPoint Template Mixed</vt:lpstr>
      <vt:lpstr>3_Office Theme</vt:lpstr>
      <vt:lpstr>5_Office Theme</vt:lpstr>
      <vt:lpstr>Abt PowerPoint Template International</vt:lpstr>
      <vt:lpstr>PowerPoint Presentation</vt:lpstr>
      <vt:lpstr>Abt Mission and IHD Vision</vt:lpstr>
      <vt:lpstr>External Environment</vt:lpstr>
      <vt:lpstr>Considerations</vt:lpstr>
      <vt:lpstr>Considerations (cont’d)</vt:lpstr>
      <vt:lpstr>Cross-Cutting Areas of Focus</vt:lpstr>
      <vt:lpstr>FY15-16 Strategy Overview</vt:lpstr>
      <vt:lpstr>Strategy 1: Execute with Excellence</vt:lpstr>
      <vt:lpstr>Strategy 2: Invest in New Business Strategically</vt:lpstr>
      <vt:lpstr>Strategy 3: Strengthen New Business Development Processes</vt:lpstr>
      <vt:lpstr>Strategy 4: Strengthen Reputational Capital</vt:lpstr>
      <vt:lpstr>Strategy 5: Refine Operating Model for Efficiency and Competitiveness</vt:lpstr>
      <vt:lpstr>Strategy 6: Invest in Developing Human Resources</vt:lpstr>
      <vt:lpstr>Your Support is Critical for Success</vt:lpstr>
    </vt:vector>
  </TitlesOfParts>
  <Company>Abt Associates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Rosenbaum</dc:creator>
  <cp:lastModifiedBy>Mark McEuen</cp:lastModifiedBy>
  <cp:revision>279</cp:revision>
  <cp:lastPrinted>2014-08-18T19:17:03Z</cp:lastPrinted>
  <dcterms:created xsi:type="dcterms:W3CDTF">2012-10-22T13:59:00Z</dcterms:created>
  <dcterms:modified xsi:type="dcterms:W3CDTF">2014-08-18T19:17:08Z</dcterms:modified>
</cp:coreProperties>
</file>